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30" autoAdjust="0"/>
    <p:restoredTop sz="94343" autoAdjust="0"/>
  </p:normalViewPr>
  <p:slideViewPr>
    <p:cSldViewPr snapToGrid="0">
      <p:cViewPr varScale="1">
        <p:scale>
          <a:sx n="34" d="100"/>
          <a:sy n="34" d="100"/>
        </p:scale>
        <p:origin x="27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dirty="0"/>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26/06/2020</a:t>
            </a:fld>
            <a:endParaRPr lang="en-GB" dirty="0"/>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dirty="0"/>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m4a"/><Relationship Id="rId16" Type="http://schemas.openxmlformats.org/officeDocument/2006/relationships/image" Target="../media/image13.png"/><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5" name="Text Box 3"/>
          <p:cNvSpPr txBox="1">
            <a:spLocks noChangeArrowheads="1"/>
          </p:cNvSpPr>
          <p:nvPr/>
        </p:nvSpPr>
        <p:spPr bwMode="auto">
          <a:xfrm>
            <a:off x="691218" y="3653089"/>
            <a:ext cx="10056877" cy="398885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07000"/>
              </a:lnSpc>
              <a:spcAft>
                <a:spcPts val="800"/>
              </a:spcAft>
            </a:pPr>
            <a:endParaRPr lang="en-US" sz="3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Cardiovascular disease (CVD) rates are elevated in persons living with HIV (PLWH).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Established CVD risk prediction functions do not include HIV-specific risk factors and may not accurately predict risk in PLWH.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A prior study demonstrated discrimination and calibration to be moderate to poor in male PLWH in the Partners HIV Cohort.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In the current study, we assessed the performance of three established CVD risk prediction functions in women and men in two clinically and geographically discrete HIV cohorts. </a:t>
            </a:r>
          </a:p>
          <a:p>
            <a:pPr defTabSz="2532103">
              <a:lnSpc>
                <a:spcPct val="110000"/>
              </a:lnSpc>
              <a:spcBef>
                <a:spcPts val="458"/>
              </a:spcBef>
              <a:spcAft>
                <a:spcPts val="917"/>
              </a:spcAft>
              <a:defRPr/>
            </a:pPr>
            <a:endParaRPr lang="en-US" altLang="en-US" sz="1725"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671380" y="-10302"/>
            <a:ext cx="35461001" cy="140076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sz="9600" b="1" dirty="0"/>
              <a:t>Cardiovascular Risk Estimation is Sub-optimal Across Two HIV Cohorts</a:t>
            </a:r>
            <a:endParaRPr lang="en-US" sz="9600" dirty="0"/>
          </a:p>
          <a:p>
            <a:pPr algn="ctr" defTabSz="525571" eaLnBrk="0" fontAlgn="base" hangingPunct="0">
              <a:spcBef>
                <a:spcPct val="0"/>
              </a:spcBef>
              <a:spcAft>
                <a:spcPct val="0"/>
              </a:spcAft>
            </a:pPr>
            <a:r>
              <a:rPr lang="en-US" altLang="en-US" sz="9600" b="1" dirty="0">
                <a:solidFill>
                  <a:schemeClr val="bg1"/>
                </a:solidFill>
                <a:latin typeface="Arial" panose="020B0604020202020204" pitchFamily="34" charset="0"/>
              </a:rPr>
              <a:t> </a:t>
            </a:r>
            <a:endParaRPr lang="en-US" altLang="en-US" sz="96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927605" y="1435941"/>
            <a:ext cx="38948549" cy="184535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sz="4000" dirty="0"/>
              <a:t>Virginia A. Triant</a:t>
            </a:r>
            <a:r>
              <a:rPr lang="en-US" sz="4000" baseline="30000" dirty="0"/>
              <a:t>1,2</a:t>
            </a:r>
            <a:r>
              <a:rPr lang="en-US" sz="4000" dirty="0"/>
              <a:t>, Asya Lyass</a:t>
            </a:r>
            <a:r>
              <a:rPr lang="en-US" sz="4000" baseline="30000" dirty="0"/>
              <a:t>3,</a:t>
            </a:r>
            <a:r>
              <a:rPr lang="en-US" sz="4000" dirty="0"/>
              <a:t> Leo B. Hurley</a:t>
            </a:r>
            <a:r>
              <a:rPr lang="en-US" sz="4000" baseline="30000" dirty="0"/>
              <a:t>4</a:t>
            </a:r>
            <a:r>
              <a:rPr lang="en-US" sz="4000" dirty="0"/>
              <a:t>, Leila H. Borowsky</a:t>
            </a:r>
            <a:r>
              <a:rPr lang="en-US" sz="4000" baseline="30000" dirty="0"/>
              <a:t>5</a:t>
            </a:r>
            <a:r>
              <a:rPr lang="en-US" sz="4000" dirty="0"/>
              <a:t>, Rachel Q. Ehrbar</a:t>
            </a:r>
            <a:r>
              <a:rPr lang="en-US" sz="4000" baseline="30000" dirty="0"/>
              <a:t>6</a:t>
            </a:r>
            <a:r>
              <a:rPr lang="en-US" sz="4000" dirty="0"/>
              <a:t>, Michael J. Silverberg</a:t>
            </a:r>
            <a:r>
              <a:rPr lang="en-US" sz="4000" baseline="30000" dirty="0"/>
              <a:t>4</a:t>
            </a:r>
            <a:r>
              <a:rPr lang="en-US" sz="4000" dirty="0"/>
              <a:t>, Joseph M. Massaro</a:t>
            </a:r>
            <a:r>
              <a:rPr lang="en-US" sz="4000" baseline="30000" dirty="0"/>
              <a:t>6</a:t>
            </a:r>
            <a:r>
              <a:rPr lang="en-US" sz="4000" dirty="0"/>
              <a:t>, Ralph B. D’Agostino, Sr.</a:t>
            </a:r>
            <a:r>
              <a:rPr lang="en-US" sz="4000" baseline="30000" dirty="0"/>
              <a:t>3</a:t>
            </a:r>
          </a:p>
          <a:p>
            <a:pPr algn="ctr"/>
            <a:r>
              <a:rPr lang="en-US" sz="3200" baseline="30000" dirty="0"/>
              <a:t>1</a:t>
            </a:r>
            <a:r>
              <a:rPr lang="en-US" sz="3200" dirty="0"/>
              <a:t>Division of General Internal Medicine, Division of Infectious Diseases, Massachusetts General Hospital, Boston, MA; </a:t>
            </a:r>
            <a:r>
              <a:rPr lang="en-US" sz="3200" baseline="30000" dirty="0"/>
              <a:t>2</a:t>
            </a:r>
            <a:r>
              <a:rPr lang="en-US" sz="3200" dirty="0"/>
              <a:t>Harvard Medical School, Boston, MA</a:t>
            </a:r>
            <a:r>
              <a:rPr lang="en-US" sz="4200" dirty="0"/>
              <a:t> </a:t>
            </a:r>
            <a:r>
              <a:rPr lang="en-US" sz="3200" baseline="30000" dirty="0"/>
              <a:t>3</a:t>
            </a:r>
            <a:r>
              <a:rPr lang="en-US" sz="3200" dirty="0"/>
              <a:t>Department of Mathematics and Statistics, Boston University, MA </a:t>
            </a:r>
          </a:p>
          <a:p>
            <a:pPr algn="ctr"/>
            <a:r>
              <a:rPr lang="en-US" sz="3200" baseline="30000" dirty="0"/>
              <a:t>4</a:t>
            </a:r>
            <a:r>
              <a:rPr lang="en-US" altLang="en-US" sz="3200" dirty="0"/>
              <a:t>Kaiser Permanente Northern California Division of Research, Oakland, CA</a:t>
            </a:r>
            <a:r>
              <a:rPr lang="en-US" sz="3200" dirty="0"/>
              <a:t>; </a:t>
            </a:r>
            <a:r>
              <a:rPr lang="en-US" sz="3200" baseline="30000" dirty="0"/>
              <a:t>5</a:t>
            </a:r>
            <a:r>
              <a:rPr lang="en-US" sz="3200" dirty="0"/>
              <a:t>Division of General Internal Medicine, Massachusetts General Hospital, Boston, MA </a:t>
            </a:r>
            <a:r>
              <a:rPr lang="en-US" sz="3200" baseline="30000" dirty="0"/>
              <a:t>6</a:t>
            </a:r>
            <a:r>
              <a:rPr lang="en-US" sz="3200" dirty="0"/>
              <a:t>Department of Biostatistics, School of Public Health, Boston University, MA;</a:t>
            </a:r>
            <a:endParaRPr lang="en-US" altLang="en-US" sz="3200" dirty="0"/>
          </a:p>
        </p:txBody>
      </p: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8" name="Rectangle 1">
            <a:extLst>
              <a:ext uri="{FF2B5EF4-FFF2-40B4-BE49-F238E27FC236}">
                <a16:creationId xmlns:a16="http://schemas.microsoft.com/office/drawing/2014/main" id="{BFDE8776-93BE-4C61-8376-07E2D80D142D}"/>
              </a:ext>
            </a:extLst>
          </p:cNvPr>
          <p:cNvSpPr>
            <a:spLocks noChangeArrowheads="1"/>
          </p:cNvSpPr>
          <p:nvPr/>
        </p:nvSpPr>
        <p:spPr bwMode="auto">
          <a:xfrm>
            <a:off x="11374701" y="3647368"/>
            <a:ext cx="14156928"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Table 1. Baseline Characteristics of PLWH Age 30-79 by Cohort</a:t>
            </a:r>
          </a:p>
        </p:txBody>
      </p:sp>
      <p:pic>
        <p:nvPicPr>
          <p:cNvPr id="21" name="Picture 10">
            <a:extLst>
              <a:ext uri="{FF2B5EF4-FFF2-40B4-BE49-F238E27FC236}">
                <a16:creationId xmlns:a16="http://schemas.microsoft.com/office/drawing/2014/main" id="{4670D625-6B8B-4F82-AA79-CE3D23DFE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0748" y="27835249"/>
            <a:ext cx="6709026" cy="753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879CF82-AB8E-4164-9AF6-E597E3B8142C}"/>
              </a:ext>
            </a:extLst>
          </p:cNvPr>
          <p:cNvSpPr txBox="1"/>
          <p:nvPr/>
        </p:nvSpPr>
        <p:spPr>
          <a:xfrm>
            <a:off x="45876873" y="54884743"/>
            <a:ext cx="9563285" cy="1077218"/>
          </a:xfrm>
          <a:prstGeom prst="rect">
            <a:avLst/>
          </a:prstGeom>
          <a:noFill/>
          <a:ln>
            <a:solidFill>
              <a:schemeClr val="accent1"/>
            </a:solidFill>
          </a:ln>
        </p:spPr>
        <p:txBody>
          <a:bodyPr wrap="square" rtlCol="0">
            <a:spAutoFit/>
          </a:bodyPr>
          <a:lstStyle/>
          <a:p>
            <a:r>
              <a:rPr lang="en-US" sz="3200" dirty="0"/>
              <a:t>Boston University</a:t>
            </a:r>
          </a:p>
          <a:p>
            <a:r>
              <a:rPr lang="en-US" sz="3200" dirty="0"/>
              <a:t>Logo here</a:t>
            </a:r>
          </a:p>
        </p:txBody>
      </p:sp>
      <p:sp>
        <p:nvSpPr>
          <p:cNvPr id="30" name="TextBox 29">
            <a:extLst>
              <a:ext uri="{FF2B5EF4-FFF2-40B4-BE49-F238E27FC236}">
                <a16:creationId xmlns:a16="http://schemas.microsoft.com/office/drawing/2014/main" id="{CDBD91D4-B29B-42A3-863F-44871CE955D3}"/>
              </a:ext>
            </a:extLst>
          </p:cNvPr>
          <p:cNvSpPr txBox="1"/>
          <p:nvPr/>
        </p:nvSpPr>
        <p:spPr>
          <a:xfrm>
            <a:off x="11374703" y="11332819"/>
            <a:ext cx="14156928"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defTabSz="525571" eaLnBrk="0" fontAlgn="base" hangingPunct="0">
              <a:lnSpc>
                <a:spcPct val="100000"/>
              </a:lnSpc>
              <a:spcBef>
                <a:spcPct val="0"/>
              </a:spcBef>
              <a:spcAft>
                <a:spcPct val="0"/>
              </a:spcAft>
              <a:buClrTx/>
              <a:buSzTx/>
              <a:buFontTx/>
              <a:buNone/>
              <a:tabLst/>
              <a:defRPr sz="2759" b="1">
                <a:solidFill>
                  <a:srgbClr val="E72240"/>
                </a:solidFill>
                <a:latin typeface="Arial" panose="020B0604020202020204" pitchFamily="34" charset="0"/>
              </a:defRPr>
            </a:lvl1pPr>
          </a:lstStyle>
          <a:p>
            <a:r>
              <a:rPr lang="en-US" sz="3200" dirty="0">
                <a:latin typeface="+mn-lt"/>
              </a:rPr>
              <a:t>Table 2. Performance of Five-Year Risk Scores by Cohort</a:t>
            </a:r>
          </a:p>
        </p:txBody>
      </p:sp>
      <p:sp>
        <p:nvSpPr>
          <p:cNvPr id="31" name="Rectangle 1">
            <a:extLst>
              <a:ext uri="{FF2B5EF4-FFF2-40B4-BE49-F238E27FC236}">
                <a16:creationId xmlns:a16="http://schemas.microsoft.com/office/drawing/2014/main" id="{3991711C-8699-450C-88DA-846E70D7E3E4}"/>
              </a:ext>
            </a:extLst>
          </p:cNvPr>
          <p:cNvSpPr>
            <a:spLocks noChangeArrowheads="1"/>
          </p:cNvSpPr>
          <p:nvPr/>
        </p:nvSpPr>
        <p:spPr bwMode="auto">
          <a:xfrm>
            <a:off x="25977566" y="14782916"/>
            <a:ext cx="7830525" cy="1077218"/>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latin typeface="Calibri" panose="020F0502020204030204" pitchFamily="34" charset="0"/>
                <a:cs typeface="Calibri" panose="020F0502020204030204" pitchFamily="34" charset="0"/>
              </a:rPr>
              <a:t>Figures 3a-b Predicted vs. Observed </a:t>
            </a:r>
            <a:r>
              <a:rPr lang="en-US" altLang="en-US" sz="3200" b="1" dirty="0">
                <a:solidFill>
                  <a:srgbClr val="E72240"/>
                </a:solidFill>
              </a:rPr>
              <a:t>Risk</a:t>
            </a:r>
            <a:r>
              <a:rPr lang="en-US" altLang="en-US" sz="3200" b="1" dirty="0">
                <a:solidFill>
                  <a:srgbClr val="E72240"/>
                </a:solidFill>
                <a:latin typeface="Calibri" panose="020F0502020204030204" pitchFamily="34" charset="0"/>
                <a:cs typeface="Calibri" panose="020F0502020204030204" pitchFamily="34" charset="0"/>
              </a:rPr>
              <a:t>: Partners Women</a:t>
            </a:r>
          </a:p>
        </p:txBody>
      </p:sp>
      <p:sp>
        <p:nvSpPr>
          <p:cNvPr id="39" name="Rectangle 1">
            <a:extLst>
              <a:ext uri="{FF2B5EF4-FFF2-40B4-BE49-F238E27FC236}">
                <a16:creationId xmlns:a16="http://schemas.microsoft.com/office/drawing/2014/main" id="{CAF63E6F-A7CD-4638-9623-35DD155A152C}"/>
              </a:ext>
            </a:extLst>
          </p:cNvPr>
          <p:cNvSpPr>
            <a:spLocks noChangeArrowheads="1"/>
          </p:cNvSpPr>
          <p:nvPr/>
        </p:nvSpPr>
        <p:spPr bwMode="auto">
          <a:xfrm>
            <a:off x="34141142" y="14788609"/>
            <a:ext cx="7830522" cy="1115700"/>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latin typeface="Calibri" panose="020F0502020204030204" pitchFamily="34" charset="0"/>
                <a:cs typeface="Calibri" panose="020F0502020204030204" pitchFamily="34" charset="0"/>
              </a:rPr>
              <a:t>Figures 4a-b Predicted vs. Observed </a:t>
            </a:r>
            <a:r>
              <a:rPr lang="en-US" altLang="en-US" sz="3200" b="1" dirty="0">
                <a:solidFill>
                  <a:srgbClr val="E72240"/>
                </a:solidFill>
              </a:rPr>
              <a:t>Risk</a:t>
            </a:r>
            <a:r>
              <a:rPr lang="en-US" altLang="en-US" sz="3200" b="1" dirty="0">
                <a:solidFill>
                  <a:srgbClr val="E72240"/>
                </a:solidFill>
                <a:latin typeface="Calibri" panose="020F0502020204030204" pitchFamily="34" charset="0"/>
                <a:cs typeface="Calibri" panose="020F0502020204030204" pitchFamily="34" charset="0"/>
              </a:rPr>
              <a:t>: KPNC Women</a:t>
            </a:r>
          </a:p>
        </p:txBody>
      </p:sp>
      <p:sp>
        <p:nvSpPr>
          <p:cNvPr id="4" name="TextBox 3">
            <a:extLst>
              <a:ext uri="{FF2B5EF4-FFF2-40B4-BE49-F238E27FC236}">
                <a16:creationId xmlns:a16="http://schemas.microsoft.com/office/drawing/2014/main" id="{E6A23BB5-CF03-4777-841E-4D52EA245CBE}"/>
              </a:ext>
            </a:extLst>
          </p:cNvPr>
          <p:cNvSpPr txBox="1"/>
          <p:nvPr/>
        </p:nvSpPr>
        <p:spPr>
          <a:xfrm>
            <a:off x="14321810" y="29055785"/>
            <a:ext cx="19964774" cy="1077218"/>
          </a:xfrm>
          <a:prstGeom prst="rect">
            <a:avLst/>
          </a:prstGeom>
          <a:noFill/>
        </p:spPr>
        <p:txBody>
          <a:bodyPr wrap="square" rtlCol="0">
            <a:spAutoFit/>
          </a:bodyPr>
          <a:lstStyle/>
          <a:p>
            <a:r>
              <a:rPr lang="en-US" sz="3200" dirty="0">
                <a:solidFill>
                  <a:schemeClr val="bg1"/>
                </a:solidFill>
              </a:rPr>
              <a:t>Virginia A. Triant, MD, MPH, </a:t>
            </a:r>
          </a:p>
          <a:p>
            <a:r>
              <a:rPr lang="en-US" sz="3200" dirty="0">
                <a:solidFill>
                  <a:schemeClr val="bg1"/>
                </a:solidFill>
              </a:rPr>
              <a:t>Massachusetts General Hospital 100 Cambridge </a:t>
            </a:r>
            <a:r>
              <a:rPr lang="it-IT" sz="3200" dirty="0">
                <a:solidFill>
                  <a:schemeClr val="bg1"/>
                </a:solidFill>
              </a:rPr>
              <a:t>St, Ste 1600, Boston, MA 02114. E-mail vtriant@mgh.harvard.edu</a:t>
            </a:r>
            <a:endParaRPr lang="en-US" sz="3200" dirty="0">
              <a:solidFill>
                <a:schemeClr val="bg1"/>
              </a:solidFill>
            </a:endParaRPr>
          </a:p>
        </p:txBody>
      </p:sp>
      <p:sp>
        <p:nvSpPr>
          <p:cNvPr id="6" name="TextBox 5">
            <a:extLst>
              <a:ext uri="{FF2B5EF4-FFF2-40B4-BE49-F238E27FC236}">
                <a16:creationId xmlns:a16="http://schemas.microsoft.com/office/drawing/2014/main" id="{F50B4DAE-7B02-40FF-884C-A003950C6536}"/>
              </a:ext>
            </a:extLst>
          </p:cNvPr>
          <p:cNvSpPr txBox="1"/>
          <p:nvPr/>
        </p:nvSpPr>
        <p:spPr>
          <a:xfrm>
            <a:off x="275770" y="276813"/>
            <a:ext cx="2365397" cy="1323439"/>
          </a:xfrm>
          <a:prstGeom prst="rect">
            <a:avLst/>
          </a:prstGeom>
          <a:noFill/>
        </p:spPr>
        <p:txBody>
          <a:bodyPr wrap="square" rtlCol="0">
            <a:spAutoFit/>
          </a:bodyPr>
          <a:lstStyle/>
          <a:p>
            <a:r>
              <a:rPr lang="en-US" sz="4000" dirty="0"/>
              <a:t>Abstract#: </a:t>
            </a:r>
          </a:p>
          <a:p>
            <a:r>
              <a:rPr lang="en-US" sz="4000" b="1" dirty="0"/>
              <a:t>PEB0187</a:t>
            </a:r>
            <a:endParaRPr lang="en-US" sz="4000" dirty="0"/>
          </a:p>
        </p:txBody>
      </p:sp>
      <p:sp>
        <p:nvSpPr>
          <p:cNvPr id="10" name="TextBox 9">
            <a:extLst>
              <a:ext uri="{FF2B5EF4-FFF2-40B4-BE49-F238E27FC236}">
                <a16:creationId xmlns:a16="http://schemas.microsoft.com/office/drawing/2014/main" id="{6A1CB376-1B29-4132-994E-1BE36F7D1171}"/>
              </a:ext>
            </a:extLst>
          </p:cNvPr>
          <p:cNvSpPr txBox="1"/>
          <p:nvPr/>
        </p:nvSpPr>
        <p:spPr>
          <a:xfrm>
            <a:off x="11821886" y="29016448"/>
            <a:ext cx="2499924" cy="1077211"/>
          </a:xfrm>
          <a:prstGeom prst="rect">
            <a:avLst/>
          </a:prstGeom>
          <a:noFill/>
        </p:spPr>
        <p:txBody>
          <a:bodyPr wrap="square" rtlCol="0">
            <a:spAutoFit/>
          </a:bodyPr>
          <a:lstStyle/>
          <a:p>
            <a:r>
              <a:rPr lang="en-US" sz="3200" dirty="0">
                <a:solidFill>
                  <a:schemeClr val="bg1"/>
                </a:solidFill>
              </a:rPr>
              <a:t>Contact</a:t>
            </a:r>
            <a:r>
              <a:rPr lang="en-US" sz="3200" dirty="0"/>
              <a:t> </a:t>
            </a:r>
            <a:r>
              <a:rPr lang="en-US" sz="3200" dirty="0">
                <a:solidFill>
                  <a:schemeClr val="bg1"/>
                </a:solidFill>
              </a:rPr>
              <a:t>Information:</a:t>
            </a:r>
          </a:p>
        </p:txBody>
      </p:sp>
      <p:graphicFrame>
        <p:nvGraphicFramePr>
          <p:cNvPr id="25" name="Table 24">
            <a:extLst>
              <a:ext uri="{FF2B5EF4-FFF2-40B4-BE49-F238E27FC236}">
                <a16:creationId xmlns:a16="http://schemas.microsoft.com/office/drawing/2014/main" id="{57964F65-AFD1-4386-9572-6B555EE5667A}"/>
              </a:ext>
            </a:extLst>
          </p:cNvPr>
          <p:cNvGraphicFramePr>
            <a:graphicFrameLocks noGrp="1"/>
          </p:cNvGraphicFramePr>
          <p:nvPr>
            <p:extLst>
              <p:ext uri="{D42A27DB-BD31-4B8C-83A1-F6EECF244321}">
                <p14:modId xmlns:p14="http://schemas.microsoft.com/office/powerpoint/2010/main" val="3705830581"/>
              </p:ext>
            </p:extLst>
          </p:nvPr>
        </p:nvGraphicFramePr>
        <p:xfrm>
          <a:off x="11374703" y="18802780"/>
          <a:ext cx="14156927" cy="324223"/>
        </p:xfrm>
        <a:graphic>
          <a:graphicData uri="http://schemas.openxmlformats.org/drawingml/2006/table">
            <a:tbl>
              <a:tblPr>
                <a:tableStyleId>{5C22544A-7EE6-4342-B048-85BDC9FD1C3A}</a:tableStyleId>
              </a:tblPr>
              <a:tblGrid>
                <a:gridCol w="14156927">
                  <a:extLst>
                    <a:ext uri="{9D8B030D-6E8A-4147-A177-3AD203B41FA5}">
                      <a16:colId xmlns:a16="http://schemas.microsoft.com/office/drawing/2014/main" val="1294702154"/>
                    </a:ext>
                  </a:extLst>
                </a:gridCol>
              </a:tblGrid>
              <a:tr h="324223">
                <a:tc>
                  <a:txBody>
                    <a:bodyPr/>
                    <a:lstStyle/>
                    <a:p>
                      <a:pPr algn="l" fontAlgn="ctr"/>
                      <a:r>
                        <a:rPr lang="en-US" sz="1600" u="none" strike="noStrike" dirty="0">
                          <a:effectLst/>
                        </a:rPr>
                        <a:t>Q1, quarter 1; Q3, quarter 3; PY, person years</a:t>
                      </a:r>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0" marR="0" marT="0" marB="0" anchor="ctr">
                    <a:noFill/>
                  </a:tcPr>
                </a:tc>
                <a:extLst>
                  <a:ext uri="{0D108BD9-81ED-4DB2-BD59-A6C34878D82A}">
                    <a16:rowId xmlns:a16="http://schemas.microsoft.com/office/drawing/2014/main" val="3736950834"/>
                  </a:ext>
                </a:extLst>
              </a:tr>
            </a:tbl>
          </a:graphicData>
        </a:graphic>
      </p:graphicFrame>
      <p:graphicFrame>
        <p:nvGraphicFramePr>
          <p:cNvPr id="27" name="Table 26">
            <a:extLst>
              <a:ext uri="{FF2B5EF4-FFF2-40B4-BE49-F238E27FC236}">
                <a16:creationId xmlns:a16="http://schemas.microsoft.com/office/drawing/2014/main" id="{4871D309-DB6E-44F6-A599-EBB780EC58F4}"/>
              </a:ext>
            </a:extLst>
          </p:cNvPr>
          <p:cNvGraphicFramePr>
            <a:graphicFrameLocks noGrp="1"/>
          </p:cNvGraphicFramePr>
          <p:nvPr>
            <p:extLst>
              <p:ext uri="{D42A27DB-BD31-4B8C-83A1-F6EECF244321}">
                <p14:modId xmlns:p14="http://schemas.microsoft.com/office/powerpoint/2010/main" val="2932754758"/>
              </p:ext>
            </p:extLst>
          </p:nvPr>
        </p:nvGraphicFramePr>
        <p:xfrm>
          <a:off x="11374701" y="10545237"/>
          <a:ext cx="14156926" cy="513747"/>
        </p:xfrm>
        <a:graphic>
          <a:graphicData uri="http://schemas.openxmlformats.org/drawingml/2006/table">
            <a:tbl>
              <a:tblPr>
                <a:tableStyleId>{5C22544A-7EE6-4342-B048-85BDC9FD1C3A}</a:tableStyleId>
              </a:tblPr>
              <a:tblGrid>
                <a:gridCol w="14156926">
                  <a:extLst>
                    <a:ext uri="{9D8B030D-6E8A-4147-A177-3AD203B41FA5}">
                      <a16:colId xmlns:a16="http://schemas.microsoft.com/office/drawing/2014/main" val="989822132"/>
                    </a:ext>
                  </a:extLst>
                </a:gridCol>
              </a:tblGrid>
              <a:tr h="300387">
                <a:tc>
                  <a:txBody>
                    <a:bodyPr/>
                    <a:lstStyle/>
                    <a:p>
                      <a:pPr algn="l" fontAlgn="b"/>
                      <a:r>
                        <a:rPr lang="en-US" sz="1600" u="none" strike="noStrike" dirty="0">
                          <a:effectLst/>
                        </a:rPr>
                        <a:t>SD indicates standard deviation; mg, milligrams; dL, deciliter; HDL, high-density lipoprotein; Q1, quarter 1; Q3, quarter 3; ART, antiretroviral therapy</a:t>
                      </a:r>
                      <a:endParaRPr lang="en-US" sz="1600" b="0" i="0" u="none" strike="sngStrike" baseline="0" dirty="0">
                        <a:solidFill>
                          <a:schemeClr val="tx1"/>
                        </a:solidFill>
                        <a:effectLst/>
                        <a:highlight>
                          <a:srgbClr val="FFFF00"/>
                        </a:highlight>
                        <a:latin typeface="Calibri" panose="020F0502020204030204" pitchFamily="34" charset="0"/>
                      </a:endParaRPr>
                    </a:p>
                  </a:txBody>
                  <a:tcPr marL="0" marR="0" marT="0" marB="0" anchor="b">
                    <a:noFill/>
                  </a:tcPr>
                </a:tc>
                <a:extLst>
                  <a:ext uri="{0D108BD9-81ED-4DB2-BD59-A6C34878D82A}">
                    <a16:rowId xmlns:a16="http://schemas.microsoft.com/office/drawing/2014/main" val="343024133"/>
                  </a:ext>
                </a:extLst>
              </a:tr>
              <a:tr h="135787">
                <a:tc>
                  <a:txBody>
                    <a:bodyPr/>
                    <a:lstStyle/>
                    <a:p>
                      <a:pPr algn="l" fontAlgn="b"/>
                      <a:r>
                        <a:rPr lang="en-US" sz="1400" u="none" strike="noStrike" dirty="0">
                          <a:effectLst/>
                        </a:rPr>
                        <a:t>. </a:t>
                      </a:r>
                      <a:endParaRPr lang="en-US" sz="1400" b="0" i="0" u="none" strike="noStrike" dirty="0">
                        <a:solidFill>
                          <a:srgbClr val="FF000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1212031636"/>
                  </a:ext>
                </a:extLst>
              </a:tr>
            </a:tbl>
          </a:graphicData>
        </a:graphic>
      </p:graphicFrame>
      <p:sp>
        <p:nvSpPr>
          <p:cNvPr id="46" name="Rectangle 1">
            <a:extLst>
              <a:ext uri="{FF2B5EF4-FFF2-40B4-BE49-F238E27FC236}">
                <a16:creationId xmlns:a16="http://schemas.microsoft.com/office/drawing/2014/main" id="{E103569B-C1FA-41DC-AEF0-27829C6E12D4}"/>
              </a:ext>
            </a:extLst>
          </p:cNvPr>
          <p:cNvSpPr>
            <a:spLocks noChangeArrowheads="1"/>
          </p:cNvSpPr>
          <p:nvPr/>
        </p:nvSpPr>
        <p:spPr bwMode="auto">
          <a:xfrm>
            <a:off x="25966572" y="3658685"/>
            <a:ext cx="7830524" cy="1077218"/>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Figures 1a-b  Predicted vs. Observed Risk: Partners Men</a:t>
            </a:r>
          </a:p>
        </p:txBody>
      </p:sp>
      <p:sp>
        <p:nvSpPr>
          <p:cNvPr id="47" name="Rectangle 1">
            <a:extLst>
              <a:ext uri="{FF2B5EF4-FFF2-40B4-BE49-F238E27FC236}">
                <a16:creationId xmlns:a16="http://schemas.microsoft.com/office/drawing/2014/main" id="{B3CC3F0D-7E4D-44ED-9067-AE572E106FCA}"/>
              </a:ext>
            </a:extLst>
          </p:cNvPr>
          <p:cNvSpPr>
            <a:spLocks noChangeArrowheads="1"/>
          </p:cNvSpPr>
          <p:nvPr/>
        </p:nvSpPr>
        <p:spPr bwMode="auto">
          <a:xfrm>
            <a:off x="34141138" y="3658685"/>
            <a:ext cx="7830527" cy="1077218"/>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Figures 2a-b  Predicted vs. Observed Risk: KPNC Men</a:t>
            </a:r>
          </a:p>
        </p:txBody>
      </p:sp>
      <p:pic>
        <p:nvPicPr>
          <p:cNvPr id="48" name="Picture 47">
            <a:extLst>
              <a:ext uri="{FF2B5EF4-FFF2-40B4-BE49-F238E27FC236}">
                <a16:creationId xmlns:a16="http://schemas.microsoft.com/office/drawing/2014/main" id="{F63EDEBF-96F5-4039-9E1D-535CDA6863EC}"/>
              </a:ext>
            </a:extLst>
          </p:cNvPr>
          <p:cNvPicPr>
            <a:picLocks noChangeAspect="1"/>
          </p:cNvPicPr>
          <p:nvPr/>
        </p:nvPicPr>
        <p:blipFill>
          <a:blip r:embed="rId6"/>
          <a:stretch>
            <a:fillRect/>
          </a:stretch>
        </p:blipFill>
        <p:spPr>
          <a:xfrm>
            <a:off x="25950846" y="27656220"/>
            <a:ext cx="4274520" cy="1111298"/>
          </a:xfrm>
          <a:prstGeom prst="rect">
            <a:avLst/>
          </a:prstGeom>
        </p:spPr>
      </p:pic>
      <p:pic>
        <p:nvPicPr>
          <p:cNvPr id="49" name="Picture 48">
            <a:extLst>
              <a:ext uri="{FF2B5EF4-FFF2-40B4-BE49-F238E27FC236}">
                <a16:creationId xmlns:a16="http://schemas.microsoft.com/office/drawing/2014/main" id="{C701A620-AEB1-45E4-9D98-CBD991E5EDF4}"/>
              </a:ext>
            </a:extLst>
          </p:cNvPr>
          <p:cNvPicPr>
            <a:picLocks noChangeAspect="1"/>
          </p:cNvPicPr>
          <p:nvPr/>
        </p:nvPicPr>
        <p:blipFill>
          <a:blip r:embed="rId7"/>
          <a:stretch>
            <a:fillRect/>
          </a:stretch>
        </p:blipFill>
        <p:spPr>
          <a:xfrm>
            <a:off x="30225366" y="27747451"/>
            <a:ext cx="3290524" cy="941661"/>
          </a:xfrm>
          <a:prstGeom prst="rect">
            <a:avLst/>
          </a:prstGeom>
        </p:spPr>
      </p:pic>
      <p:pic>
        <p:nvPicPr>
          <p:cNvPr id="1028" name="Picture 1" descr="master logo">
            <a:extLst>
              <a:ext uri="{FF2B5EF4-FFF2-40B4-BE49-F238E27FC236}">
                <a16:creationId xmlns:a16="http://schemas.microsoft.com/office/drawing/2014/main" id="{4B1026B7-D211-4BA7-998F-FF714D6B68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44545" y="27825374"/>
            <a:ext cx="2121537" cy="9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
            <a:extLst>
              <a:ext uri="{FF2B5EF4-FFF2-40B4-BE49-F238E27FC236}">
                <a16:creationId xmlns:a16="http://schemas.microsoft.com/office/drawing/2014/main" id="{C63407D1-89CC-4F04-9A49-582BE9816F30}"/>
              </a:ext>
            </a:extLst>
          </p:cNvPr>
          <p:cNvSpPr txBox="1">
            <a:spLocks noChangeArrowheads="1"/>
          </p:cNvSpPr>
          <p:nvPr/>
        </p:nvSpPr>
        <p:spPr bwMode="auto">
          <a:xfrm>
            <a:off x="691218" y="7918752"/>
            <a:ext cx="10056877" cy="1356661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07000"/>
              </a:lnSpc>
              <a:spcAft>
                <a:spcPts val="800"/>
              </a:spcAft>
            </a:pPr>
            <a:endParaRPr lang="en-US" sz="3200" dirty="0">
              <a:ea typeface="Calibri" panose="020F0502020204030204" pitchFamily="34" charset="0"/>
              <a:cs typeface="Arial" panose="020B0604020202020204" pitchFamily="34" charset="0"/>
            </a:endParaRPr>
          </a:p>
          <a:p>
            <a:pPr>
              <a:lnSpc>
                <a:spcPct val="107000"/>
              </a:lnSpc>
              <a:spcAft>
                <a:spcPts val="800"/>
              </a:spcAft>
            </a:pPr>
            <a:r>
              <a:rPr lang="en-US" sz="2200" b="1" dirty="0">
                <a:ea typeface="Calibri" panose="020F0502020204030204" pitchFamily="34" charset="0"/>
                <a:cs typeface="Arial" panose="020B0604020202020204" pitchFamily="34" charset="0"/>
              </a:rPr>
              <a:t>Study Population</a:t>
            </a:r>
            <a:endParaRPr lang="en-US" sz="2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The Partners HIV population was derived from the Partners HIV Cohort, a longitudinal observational cohort of PLWH receiving care through the Mass General Brigham health care system.</a:t>
            </a:r>
          </a:p>
          <a:p>
            <a:pPr marL="285750" indent="-285750">
              <a:spcAft>
                <a:spcPts val="800"/>
              </a:spcAft>
              <a:buFont typeface="Arial" panose="020B0604020202020204" pitchFamily="34" charset="0"/>
              <a:buChar char="•"/>
            </a:pPr>
            <a:r>
              <a:rPr lang="en-US" sz="2200" dirty="0">
                <a:cs typeface="Arial" panose="020B0604020202020204" pitchFamily="34" charset="0"/>
              </a:rPr>
              <a:t>The Kaiser Permanente Northern California (KPNC) HIV Cohort was derived from a clinic-based cohort of persons enrolled in KPNC, a large integrated healthcare system in Northern California serving 4.4 million people in the San Francisco Bay Area.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Patients who received care between 1/1/2000 and 1/31/2020 were eligible for inclusion.</a:t>
            </a:r>
          </a:p>
          <a:p>
            <a:pPr>
              <a:lnSpc>
                <a:spcPct val="107000"/>
              </a:lnSpc>
              <a:spcAft>
                <a:spcPts val="800"/>
              </a:spcAft>
            </a:pPr>
            <a:r>
              <a:rPr lang="en-US" sz="2200" b="1" dirty="0">
                <a:ea typeface="Calibri" panose="020F0502020204030204" pitchFamily="34" charset="0"/>
                <a:cs typeface="Arial" panose="020B0604020202020204" pitchFamily="34" charset="0"/>
              </a:rPr>
              <a:t>Study Design and Outcomes</a:t>
            </a:r>
            <a:endParaRPr lang="en-US" sz="2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Index date was defined as the earliest date lipid values were available after 1/1/2000.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PLWH age 30-79 at index date were included and those with history of coronary heart disease (CHD) or stroke prior to index date were excluded.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Observation was from index date through the earliest of clinical outcome, death, last follow-up visit, or 1/31/2020.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Follow-up was truncated at 5 years.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CVD risk scores included: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200" dirty="0">
                <a:ea typeface="Calibri" panose="020F0502020204030204" pitchFamily="34" charset="0"/>
                <a:cs typeface="Arial" panose="020B0604020202020204" pitchFamily="34" charset="0"/>
              </a:rPr>
              <a:t>American College of Cardiology/American Heart Association (ACC/AHA) atherosclerotic CVD (ASCVD) risk estimator</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200" dirty="0">
                <a:ea typeface="Calibri" panose="020F0502020204030204" pitchFamily="34" charset="0"/>
                <a:cs typeface="Arial" panose="020B0604020202020204" pitchFamily="34" charset="0"/>
              </a:rPr>
              <a:t>Framingham Heart Study (FHS) function for hard coronary heart disease (CHD)</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200" dirty="0">
                <a:ea typeface="Calibri" panose="020F0502020204030204" pitchFamily="34" charset="0"/>
                <a:cs typeface="Arial" panose="020B0604020202020204" pitchFamily="34" charset="0"/>
              </a:rPr>
              <a:t>Framingham Heart Study (FHS) function for global cardiovascular disease (CVD), using an adjustment factor to accommodate ASCVD outcome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Outcomes were myocardial infarction (MI) or coronary death (Framingham CHD function) and MI, stroke or coronary death (ASCVD and Framingham Global CVD functions), ascertained by ICD codes.  </a:t>
            </a:r>
          </a:p>
          <a:p>
            <a:pPr>
              <a:lnSpc>
                <a:spcPct val="107000"/>
              </a:lnSpc>
              <a:spcAft>
                <a:spcPts val="800"/>
              </a:spcAft>
            </a:pPr>
            <a:r>
              <a:rPr lang="en-US" sz="2200" b="1" dirty="0">
                <a:ea typeface="Calibri" panose="020F0502020204030204" pitchFamily="34" charset="0"/>
                <a:cs typeface="Arial" panose="020B0604020202020204" pitchFamily="34" charset="0"/>
              </a:rPr>
              <a:t>Statistical Analysis</a:t>
            </a:r>
            <a:endParaRPr lang="en-US" sz="2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Predictive ability of each of the risk functions was assessed for each cohort by the c-statistic (discrimination) and by the goodness-of-fit of predicted risk to observed risk (calibration) separately among men and women.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The observed and predicted 5-year risk by decile of predicted risk for the ACC/AHA and FHS Global CVD functions were calculated for each cohort. </a:t>
            </a:r>
          </a:p>
          <a:p>
            <a:pPr defTabSz="2532103">
              <a:lnSpc>
                <a:spcPct val="110000"/>
              </a:lnSpc>
              <a:spcBef>
                <a:spcPts val="458"/>
              </a:spcBef>
              <a:spcAft>
                <a:spcPts val="917"/>
              </a:spcAft>
              <a:defRPr/>
            </a:pPr>
            <a:endParaRPr lang="en-US" altLang="en-US" sz="1600" dirty="0">
              <a:latin typeface="Arial" panose="020B0604020202020204" pitchFamily="34" charset="0"/>
              <a:cs typeface="Arial" panose="020B0604020202020204" pitchFamily="34" charset="0"/>
            </a:endParaRPr>
          </a:p>
        </p:txBody>
      </p:sp>
      <p:sp>
        <p:nvSpPr>
          <p:cNvPr id="45" name="Text Box 3">
            <a:extLst>
              <a:ext uri="{FF2B5EF4-FFF2-40B4-BE49-F238E27FC236}">
                <a16:creationId xmlns:a16="http://schemas.microsoft.com/office/drawing/2014/main" id="{4B871EF7-D598-4454-A5E9-2D279968145B}"/>
              </a:ext>
            </a:extLst>
          </p:cNvPr>
          <p:cNvSpPr txBox="1">
            <a:spLocks noChangeArrowheads="1"/>
          </p:cNvSpPr>
          <p:nvPr/>
        </p:nvSpPr>
        <p:spPr bwMode="auto">
          <a:xfrm>
            <a:off x="691219" y="21762174"/>
            <a:ext cx="10056876" cy="662984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07000"/>
              </a:lnSpc>
              <a:spcAft>
                <a:spcPts val="800"/>
              </a:spcAft>
            </a:pPr>
            <a:endParaRPr lang="en-US" sz="3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Demographic and clinical characteristics by cohort are shown in Table 1.</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There were 2185 in the Partners Cohort and 7938 individuals in the KPNC Cohort. Event numbers, incidence rates, and median risk scores are shown in Table 2.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Discrimination, assessed using c statistic, was suboptimal for men and women in Partners for all three functions, moderate for men in KPNC for all three functions and moderate for women in KPNC for the FHS Global CVD and ACC/AHA function.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Calibration was poor for both men and women in Partners for all three functions, for women in KPNC for the FHS CVD and ACC/AHA functions and for men for FHS CHD function. Discrimination or calibration could not be assessed for women in KPNC for the FHS CHD function due to low event numbers.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In the KPNC cohort, calibration or model fit was moderate for ACC/AHA and FHS Global CVD functions in men.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dirty="0">
                <a:ea typeface="Calibri" panose="020F0502020204030204" pitchFamily="34" charset="0"/>
                <a:cs typeface="Arial" panose="020B0604020202020204" pitchFamily="34" charset="0"/>
              </a:rPr>
              <a:t>Observed vs. predicted plots by decile of risk (Figures 1 - 4) show both ACC/AHA and FHS Global CVD risk functions to under-predict the risk of corresponding events among women and men. </a:t>
            </a:r>
          </a:p>
          <a:p>
            <a:pPr defTabSz="2532103">
              <a:lnSpc>
                <a:spcPct val="110000"/>
              </a:lnSpc>
              <a:spcBef>
                <a:spcPts val="458"/>
              </a:spcBef>
              <a:spcAft>
                <a:spcPts val="917"/>
              </a:spcAft>
              <a:defRPr/>
            </a:pPr>
            <a:endParaRPr lang="en-US" altLang="en-US" sz="1725" dirty="0">
              <a:latin typeface="Arial" panose="020B0604020202020204" pitchFamily="34" charset="0"/>
              <a:cs typeface="Arial" panose="020B0604020202020204" pitchFamily="34" charset="0"/>
            </a:endParaRPr>
          </a:p>
        </p:txBody>
      </p:sp>
      <p:sp>
        <p:nvSpPr>
          <p:cNvPr id="50" name="Text Box 3">
            <a:extLst>
              <a:ext uri="{FF2B5EF4-FFF2-40B4-BE49-F238E27FC236}">
                <a16:creationId xmlns:a16="http://schemas.microsoft.com/office/drawing/2014/main" id="{12F84798-29D8-4730-92D9-175466C02C2A}"/>
              </a:ext>
            </a:extLst>
          </p:cNvPr>
          <p:cNvSpPr txBox="1">
            <a:spLocks noChangeArrowheads="1"/>
          </p:cNvSpPr>
          <p:nvPr/>
        </p:nvSpPr>
        <p:spPr bwMode="auto">
          <a:xfrm>
            <a:off x="11374701" y="24296105"/>
            <a:ext cx="14156927" cy="409591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 </a:t>
            </a:r>
            <a:endParaRPr lang="en-US" sz="32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Arial" panose="020B0604020202020204" pitchFamily="34" charset="0"/>
              </a:rPr>
              <a:t>Established CVD risk prediction functions do not provide a good fit overall for PLWH.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Arial" panose="020B0604020202020204" pitchFamily="34" charset="0"/>
              </a:rPr>
              <a:t>Calibration differed by sex, with more pronounced underestimation of risk among women across functions.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Arial" panose="020B0604020202020204" pitchFamily="34" charset="0"/>
              </a:rPr>
              <a:t>Discrimination differed by site, with higher c-statistics for KPNC indicating better discrimination across</a:t>
            </a:r>
            <a:r>
              <a:rPr lang="en-US" sz="2400" dirty="0">
                <a:solidFill>
                  <a:srgbClr val="FF0000"/>
                </a:solidFill>
                <a:ea typeface="Calibri" panose="020F0502020204030204" pitchFamily="34" charset="0"/>
                <a:cs typeface="Arial" panose="020B0604020202020204" pitchFamily="34" charset="0"/>
              </a:rPr>
              <a:t> </a:t>
            </a:r>
            <a:r>
              <a:rPr lang="en-US" sz="2400" dirty="0">
                <a:ea typeface="Calibri" panose="020F0502020204030204" pitchFamily="34" charset="0"/>
                <a:cs typeface="Arial" panose="020B0604020202020204" pitchFamily="34" charset="0"/>
              </a:rPr>
              <a:t>functions.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Arial" panose="020B0604020202020204" pitchFamily="34" charset="0"/>
              </a:rPr>
              <a:t>Cardiovascular risk prediction functions developed for the general population are not uniformly transportable to PLWH, and their performance further differs among PLWH by sex and health care system where care is received. The results underscore the need for both HIV-specific and sex-specific functions to ensure equity in the delivery of preventative care.</a:t>
            </a:r>
          </a:p>
          <a:p>
            <a:pPr defTabSz="2532103">
              <a:lnSpc>
                <a:spcPct val="110000"/>
              </a:lnSpc>
              <a:spcBef>
                <a:spcPts val="458"/>
              </a:spcBef>
              <a:spcAft>
                <a:spcPts val="917"/>
              </a:spcAft>
              <a:defRPr/>
            </a:pPr>
            <a:endParaRPr lang="en-US" altLang="en-US" sz="1725" dirty="0">
              <a:latin typeface="Arial" panose="020B0604020202020204" pitchFamily="34" charset="0"/>
              <a:cs typeface="Arial" panose="020B0604020202020204" pitchFamily="34" charset="0"/>
            </a:endParaRPr>
          </a:p>
        </p:txBody>
      </p:sp>
      <p:sp>
        <p:nvSpPr>
          <p:cNvPr id="51" name="Text Box 3">
            <a:extLst>
              <a:ext uri="{FF2B5EF4-FFF2-40B4-BE49-F238E27FC236}">
                <a16:creationId xmlns:a16="http://schemas.microsoft.com/office/drawing/2014/main" id="{94BAEDC8-6557-45FB-B529-F67F2FE779E4}"/>
              </a:ext>
            </a:extLst>
          </p:cNvPr>
          <p:cNvSpPr txBox="1">
            <a:spLocks noChangeArrowheads="1"/>
          </p:cNvSpPr>
          <p:nvPr/>
        </p:nvSpPr>
        <p:spPr bwMode="auto">
          <a:xfrm>
            <a:off x="11374703" y="19769887"/>
            <a:ext cx="14156926" cy="405462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07000"/>
              </a:lnSpc>
              <a:spcAft>
                <a:spcPts val="800"/>
              </a:spcAft>
            </a:pPr>
            <a:r>
              <a:rPr lang="en-US" sz="2000" b="1" dirty="0">
                <a:ea typeface="Calibri" panose="020F0502020204030204" pitchFamily="34" charset="0"/>
                <a:cs typeface="Arial" panose="020B0604020202020204" pitchFamily="34" charset="0"/>
              </a:rPr>
              <a:t> </a:t>
            </a:r>
          </a:p>
          <a:p>
            <a:pPr>
              <a:lnSpc>
                <a:spcPct val="107000"/>
              </a:lnSpc>
              <a:spcAft>
                <a:spcPts val="800"/>
              </a:spcAft>
            </a:pPr>
            <a:endParaRPr lang="en-US" sz="2000" b="1" dirty="0">
              <a:ea typeface="Calibri" panose="020F0502020204030204" pitchFamily="34" charset="0"/>
              <a:cs typeface="Arial" panose="020B0604020202020204" pitchFamily="34" charset="0"/>
            </a:endParaRPr>
          </a:p>
          <a:p>
            <a:pPr>
              <a:lnSpc>
                <a:spcPct val="107000"/>
              </a:lnSpc>
              <a:spcAft>
                <a:spcPts val="800"/>
              </a:spcAft>
            </a:pPr>
            <a:r>
              <a:rPr lang="en-US" sz="2400" b="1" dirty="0">
                <a:ea typeface="Calibri" panose="020F0502020204030204" pitchFamily="34" charset="0"/>
                <a:cs typeface="Arial" panose="020B0604020202020204" pitchFamily="34" charset="0"/>
              </a:rPr>
              <a:t>Strengths</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The study population was drawn from two large and well-established HIV cohorts.</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The cohorts represented clinically and geographically distinct populations.</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The multidisciplinary research team included experts in cardiovascular risk prediction modeling. </a:t>
            </a:r>
            <a:endParaRPr lang="en-US" sz="2400" b="1" dirty="0">
              <a:ea typeface="Calibri" panose="020F0502020204030204" pitchFamily="34" charset="0"/>
              <a:cs typeface="Arial" panose="020B0604020202020204" pitchFamily="34" charset="0"/>
            </a:endParaRPr>
          </a:p>
          <a:p>
            <a:pPr>
              <a:lnSpc>
                <a:spcPct val="107000"/>
              </a:lnSpc>
              <a:spcAft>
                <a:spcPts val="800"/>
              </a:spcAft>
            </a:pPr>
            <a:r>
              <a:rPr lang="en-US" sz="2400" b="1" dirty="0">
                <a:ea typeface="Calibri" panose="020F0502020204030204" pitchFamily="34" charset="0"/>
                <a:cs typeface="Arial" panose="020B0604020202020204" pitchFamily="34" charset="0"/>
              </a:rPr>
              <a:t>Limitations</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Follow-up was limited to 5-years.</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Outcome ascertainment may have been limited by out-of-system events. </a:t>
            </a: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cs typeface="Arial" panose="020B0604020202020204" pitchFamily="34" charset="0"/>
              </a:rPr>
              <a:t>Event numbers among women were low.</a:t>
            </a:r>
          </a:p>
        </p:txBody>
      </p:sp>
      <p:graphicFrame>
        <p:nvGraphicFramePr>
          <p:cNvPr id="11" name="Table 10">
            <a:extLst>
              <a:ext uri="{FF2B5EF4-FFF2-40B4-BE49-F238E27FC236}">
                <a16:creationId xmlns:a16="http://schemas.microsoft.com/office/drawing/2014/main" id="{221EA40E-5AC7-41B1-A3C5-5141E4D0AE43}"/>
              </a:ext>
            </a:extLst>
          </p:cNvPr>
          <p:cNvGraphicFramePr>
            <a:graphicFrameLocks noGrp="1"/>
          </p:cNvGraphicFramePr>
          <p:nvPr>
            <p:extLst>
              <p:ext uri="{D42A27DB-BD31-4B8C-83A1-F6EECF244321}">
                <p14:modId xmlns:p14="http://schemas.microsoft.com/office/powerpoint/2010/main" val="1391470707"/>
              </p:ext>
            </p:extLst>
          </p:nvPr>
        </p:nvGraphicFramePr>
        <p:xfrm>
          <a:off x="11374703" y="11884234"/>
          <a:ext cx="14156928" cy="6888480"/>
        </p:xfrm>
        <a:graphic>
          <a:graphicData uri="http://schemas.openxmlformats.org/drawingml/2006/table">
            <a:tbl>
              <a:tblPr>
                <a:tableStyleId>{5C22544A-7EE6-4342-B048-85BDC9FD1C3A}</a:tableStyleId>
              </a:tblPr>
              <a:tblGrid>
                <a:gridCol w="2617739">
                  <a:extLst>
                    <a:ext uri="{9D8B030D-6E8A-4147-A177-3AD203B41FA5}">
                      <a16:colId xmlns:a16="http://schemas.microsoft.com/office/drawing/2014/main" val="3707006680"/>
                    </a:ext>
                  </a:extLst>
                </a:gridCol>
                <a:gridCol w="764461">
                  <a:extLst>
                    <a:ext uri="{9D8B030D-6E8A-4147-A177-3AD203B41FA5}">
                      <a16:colId xmlns:a16="http://schemas.microsoft.com/office/drawing/2014/main" val="4195417635"/>
                    </a:ext>
                  </a:extLst>
                </a:gridCol>
                <a:gridCol w="1787734">
                  <a:extLst>
                    <a:ext uri="{9D8B030D-6E8A-4147-A177-3AD203B41FA5}">
                      <a16:colId xmlns:a16="http://schemas.microsoft.com/office/drawing/2014/main" val="2956947666"/>
                    </a:ext>
                  </a:extLst>
                </a:gridCol>
                <a:gridCol w="748916">
                  <a:extLst>
                    <a:ext uri="{9D8B030D-6E8A-4147-A177-3AD203B41FA5}">
                      <a16:colId xmlns:a16="http://schemas.microsoft.com/office/drawing/2014/main" val="2542926416"/>
                    </a:ext>
                  </a:extLst>
                </a:gridCol>
                <a:gridCol w="2222590">
                  <a:extLst>
                    <a:ext uri="{9D8B030D-6E8A-4147-A177-3AD203B41FA5}">
                      <a16:colId xmlns:a16="http://schemas.microsoft.com/office/drawing/2014/main" val="2274852989"/>
                    </a:ext>
                  </a:extLst>
                </a:gridCol>
                <a:gridCol w="2222590">
                  <a:extLst>
                    <a:ext uri="{9D8B030D-6E8A-4147-A177-3AD203B41FA5}">
                      <a16:colId xmlns:a16="http://schemas.microsoft.com/office/drawing/2014/main" val="3981201775"/>
                    </a:ext>
                  </a:extLst>
                </a:gridCol>
                <a:gridCol w="1159612">
                  <a:extLst>
                    <a:ext uri="{9D8B030D-6E8A-4147-A177-3AD203B41FA5}">
                      <a16:colId xmlns:a16="http://schemas.microsoft.com/office/drawing/2014/main" val="1565646814"/>
                    </a:ext>
                  </a:extLst>
                </a:gridCol>
                <a:gridCol w="1159612">
                  <a:extLst>
                    <a:ext uri="{9D8B030D-6E8A-4147-A177-3AD203B41FA5}">
                      <a16:colId xmlns:a16="http://schemas.microsoft.com/office/drawing/2014/main" val="2756160674"/>
                    </a:ext>
                  </a:extLst>
                </a:gridCol>
                <a:gridCol w="1473674">
                  <a:extLst>
                    <a:ext uri="{9D8B030D-6E8A-4147-A177-3AD203B41FA5}">
                      <a16:colId xmlns:a16="http://schemas.microsoft.com/office/drawing/2014/main" val="1512423823"/>
                    </a:ext>
                  </a:extLst>
                </a:gridCol>
              </a:tblGrid>
              <a:tr h="285828">
                <a:tc rowSpan="2">
                  <a:txBody>
                    <a:bodyPr/>
                    <a:lstStyle/>
                    <a:p>
                      <a:pPr algn="l" fontAlgn="b"/>
                      <a:r>
                        <a:rPr lang="en-US" sz="3200" b="1" u="none" strike="noStrike" dirty="0">
                          <a:solidFill>
                            <a:srgbClr val="FF0000"/>
                          </a:solidFill>
                          <a:effectLst/>
                        </a:rPr>
                        <a:t>Partners</a:t>
                      </a:r>
                      <a:endParaRPr lang="en-US" sz="3200" b="1" i="0" u="none" strike="noStrike" dirty="0">
                        <a:solidFill>
                          <a:srgbClr val="FF0000"/>
                        </a:solidFill>
                        <a:effectLst/>
                        <a:latin typeface="Arial" panose="020B0604020202020204" pitchFamily="34" charset="0"/>
                      </a:endParaRPr>
                    </a:p>
                  </a:txBody>
                  <a:tcPr marL="0" marR="0" marT="0" marB="0" anchor="b"/>
                </a:tc>
                <a:tc rowSpan="2">
                  <a:txBody>
                    <a:bodyPr/>
                    <a:lstStyle/>
                    <a:p>
                      <a:pPr algn="ctr" fontAlgn="b"/>
                      <a:r>
                        <a:rPr lang="en-US" sz="2000" b="1" u="none" strike="noStrike" dirty="0">
                          <a:effectLst/>
                        </a:rPr>
                        <a:t>N</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b="1" u="none" strike="noStrike" dirty="0">
                          <a:effectLst/>
                        </a:rPr>
                        <a:t>Follow-up</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b="1" u="none" strike="noStrike" dirty="0">
                          <a:effectLst/>
                        </a:rPr>
                        <a:t>Events</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b="1" u="none" strike="noStrike" dirty="0">
                          <a:effectLst/>
                        </a:rPr>
                        <a:t>Incidence Rate</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b="1" u="none" strike="noStrike" dirty="0">
                          <a:effectLst/>
                        </a:rPr>
                        <a:t>Risk Score %</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b="1" u="none" strike="noStrike" dirty="0">
                          <a:effectLst/>
                        </a:rPr>
                        <a:t>C-statistic</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b="1" u="none" strike="noStrike" dirty="0">
                          <a:effectLst/>
                        </a:rPr>
                        <a:t>Chi-Square Statistic</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b="1" u="none" strike="noStrike" dirty="0">
                          <a:effectLst/>
                        </a:rPr>
                        <a:t>Chi-square (p)</a:t>
                      </a:r>
                      <a:endParaRPr lang="en-US" sz="20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86468132"/>
                  </a:ext>
                </a:extLst>
              </a:tr>
              <a:tr h="301140">
                <a:tc vMerge="1">
                  <a:txBody>
                    <a:bodyPr/>
                    <a:lstStyle/>
                    <a:p>
                      <a:endParaRPr lang="en-US"/>
                    </a:p>
                  </a:txBody>
                  <a:tcPr/>
                </a:tc>
                <a:tc vMerge="1">
                  <a:txBody>
                    <a:bodyPr/>
                    <a:lstStyle/>
                    <a:p>
                      <a:endParaRPr lang="en-US"/>
                    </a:p>
                  </a:txBody>
                  <a:tcPr/>
                </a:tc>
                <a:tc>
                  <a:txBody>
                    <a:bodyPr/>
                    <a:lstStyle/>
                    <a:p>
                      <a:pPr algn="ctr" fontAlgn="b"/>
                      <a:r>
                        <a:rPr lang="en-US" sz="2000" b="1" u="none" strike="noStrike" dirty="0">
                          <a:effectLst/>
                        </a:rPr>
                        <a:t>Median (Q1, Q3)</a:t>
                      </a:r>
                      <a:endParaRPr lang="en-US" sz="2000" b="1" i="0" u="none" strike="noStrike" dirty="0">
                        <a:solidFill>
                          <a:srgbClr val="000000"/>
                        </a:solidFill>
                        <a:effectLst/>
                        <a:latin typeface="Arial" panose="020B0604020202020204" pitchFamily="34" charset="0"/>
                      </a:endParaRPr>
                    </a:p>
                  </a:txBody>
                  <a:tcPr marL="0" marR="0" marT="0" marB="0" anchor="b"/>
                </a:tc>
                <a:tc vMerge="1">
                  <a:txBody>
                    <a:bodyPr/>
                    <a:lstStyle/>
                    <a:p>
                      <a:endParaRPr lang="en-US"/>
                    </a:p>
                  </a:txBody>
                  <a:tcPr/>
                </a:tc>
                <a:tc>
                  <a:txBody>
                    <a:bodyPr/>
                    <a:lstStyle/>
                    <a:p>
                      <a:pPr algn="ctr" fontAlgn="b"/>
                      <a:r>
                        <a:rPr lang="en-US" sz="2000" b="1" u="none" strike="noStrike" dirty="0">
                          <a:effectLst/>
                        </a:rPr>
                        <a:t>(per 1000 PY)</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b="1" u="none" strike="noStrike" dirty="0">
                          <a:effectLst/>
                        </a:rPr>
                        <a:t>Median (Q1, Q3)</a:t>
                      </a:r>
                      <a:endParaRPr lang="en-US" sz="2000" b="1" i="0" u="none" strike="noStrike" dirty="0">
                        <a:solidFill>
                          <a:srgbClr val="000000"/>
                        </a:solidFill>
                        <a:effectLst/>
                        <a:latin typeface="Arial" panose="020B060402020202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67316034"/>
                  </a:ext>
                </a:extLst>
              </a:tr>
              <a:tr h="301140">
                <a:tc>
                  <a:txBody>
                    <a:bodyPr/>
                    <a:lstStyle/>
                    <a:p>
                      <a:pPr algn="l" fontAlgn="ctr"/>
                      <a:r>
                        <a:rPr lang="en-US" sz="2000" b="1" u="none" strike="noStrike" dirty="0">
                          <a:effectLst/>
                        </a:rPr>
                        <a:t>Framingham Hard CHD</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66845516"/>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527</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(3.1,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20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9.59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0.3 (0.2, 0.8)</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0.682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14.51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0.0007</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54322424"/>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1656</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(2.3,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49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7.94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1.4 (0.8, 2.6)</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0.689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11.14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0.0487</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29438182"/>
                  </a:ext>
                </a:extLst>
              </a:tr>
              <a:tr h="301140">
                <a:tc>
                  <a:txBody>
                    <a:bodyPr/>
                    <a:lstStyle/>
                    <a:p>
                      <a:pPr algn="l" fontAlgn="ctr"/>
                      <a:r>
                        <a:rPr lang="en-US" sz="2000" b="1" u="none" strike="noStrike" dirty="0">
                          <a:effectLst/>
                        </a:rPr>
                        <a:t>ACC/AHA ASCVD</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631498037"/>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315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(2.5,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33</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27.81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 (0.3, 1.4)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0.652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30.56</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&lt;.0001</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6417211"/>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1130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(2.2,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70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16.88</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2.0 (1.1, 3.9)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0.689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31.09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&lt;.0001</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171164120"/>
                  </a:ext>
                </a:extLst>
              </a:tr>
              <a:tr h="301140">
                <a:tc>
                  <a:txBody>
                    <a:bodyPr/>
                    <a:lstStyle/>
                    <a:p>
                      <a:pPr algn="l" fontAlgn="ctr"/>
                      <a:r>
                        <a:rPr lang="en-US" sz="2000" b="1" u="none" strike="noStrike" dirty="0">
                          <a:effectLst/>
                        </a:rPr>
                        <a:t>Framingham CVD</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27786733"/>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527</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(2.8,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19.11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0.5 (0.3, 1.0)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0.664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33.74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&lt;.0001</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91388938"/>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1656</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(2.2,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85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13.99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1.7 (1.0, 3.1)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0.686</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35.88</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&lt;.0001</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4747565"/>
                  </a:ext>
                </a:extLst>
              </a:tr>
              <a:tr h="192730">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5495657"/>
                  </a:ext>
                </a:extLst>
              </a:tr>
              <a:tr h="411558">
                <a:tc>
                  <a:txBody>
                    <a:bodyPr/>
                    <a:lstStyle/>
                    <a:p>
                      <a:pPr marL="0" algn="l" defTabSz="4036710" rtl="0" eaLnBrk="1" fontAlgn="b" latinLnBrk="0" hangingPunct="1"/>
                      <a:r>
                        <a:rPr lang="en-US" sz="3200" b="1" u="none" strike="noStrike" kern="1200" dirty="0">
                          <a:solidFill>
                            <a:srgbClr val="FF0000"/>
                          </a:solidFill>
                          <a:effectLst/>
                          <a:latin typeface="+mn-lt"/>
                          <a:ea typeface="+mn-ea"/>
                          <a:cs typeface="+mn-cs"/>
                        </a:rPr>
                        <a:t>KPNC</a:t>
                      </a:r>
                    </a:p>
                  </a:txBody>
                  <a:tcPr marL="0" marR="0" marT="0" marB="0" anchor="ctr"/>
                </a:tc>
                <a:tc rowSpan="2">
                  <a:txBody>
                    <a:bodyPr/>
                    <a:lstStyle/>
                    <a:p>
                      <a:pPr algn="ctr" fontAlgn="b"/>
                      <a:r>
                        <a:rPr lang="en-US" sz="2000" u="none" strike="noStrike" dirty="0">
                          <a:effectLst/>
                        </a:rPr>
                        <a:t>N</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rowSpan="2">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46470469"/>
                  </a:ext>
                </a:extLst>
              </a:tr>
              <a:tr h="301140">
                <a:tc>
                  <a:txBody>
                    <a:bodyPr/>
                    <a:lstStyle/>
                    <a:p>
                      <a:pPr algn="l" fontAlgn="ctr"/>
                      <a:r>
                        <a:rPr lang="en-US" sz="2000" b="1" u="none" strike="noStrike" dirty="0">
                          <a:effectLst/>
                        </a:rPr>
                        <a:t>Framingham Hard CHD</a:t>
                      </a:r>
                      <a:endParaRPr lang="en-US" sz="2000" b="1" i="0" u="none" strike="noStrike" dirty="0">
                        <a:solidFill>
                          <a:srgbClr val="000000"/>
                        </a:solidFill>
                        <a:effectLst/>
                        <a:latin typeface="Arial" panose="020B0604020202020204" pitchFamily="34" charset="0"/>
                      </a:endParaRPr>
                    </a:p>
                  </a:txBody>
                  <a:tcPr marL="0" marR="0" marT="0" marB="0" anchor="ctr"/>
                </a:tc>
                <a:tc vMerge="1">
                  <a:txBody>
                    <a:bodyPr/>
                    <a:lstStyle/>
                    <a:p>
                      <a:endParaRPr lang="en-US"/>
                    </a:p>
                  </a:txBody>
                  <a:tcPr/>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vMerge="1">
                  <a:txBody>
                    <a:bodyPr/>
                    <a:lstStyle/>
                    <a:p>
                      <a:endParaRPr lang="en-US"/>
                    </a:p>
                  </a:txBody>
                  <a:tcPr/>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6447529"/>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809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4.4 (1.5,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1.10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0.3 (0.2, 0.7)</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NA</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NA</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NA</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94974959"/>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7111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3.8 (1.5,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61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2.64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1.3 (0.7, 2.2)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0.740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19.52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0.0015</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05908354"/>
                  </a:ext>
                </a:extLst>
              </a:tr>
              <a:tr h="301140">
                <a:tc>
                  <a:txBody>
                    <a:bodyPr/>
                    <a:lstStyle/>
                    <a:p>
                      <a:pPr algn="l" fontAlgn="ctr"/>
                      <a:r>
                        <a:rPr lang="en-US" sz="2000" b="1" u="none" strike="noStrike" dirty="0">
                          <a:effectLst/>
                        </a:rPr>
                        <a:t>ACC/AHA ASCVD</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57646683"/>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552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 (1.7,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6.25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0.5 (0.3, 1.1)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0.743</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5.73669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0.0166</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27731446"/>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5209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4 (1.6,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110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6.33</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1.8 (0.9, 3.5)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0.719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7.24</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0.4047</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90320667"/>
                  </a:ext>
                </a:extLst>
              </a:tr>
              <a:tr h="301140">
                <a:tc>
                  <a:txBody>
                    <a:bodyPr/>
                    <a:lstStyle/>
                    <a:p>
                      <a:pPr algn="l" fontAlgn="ctr"/>
                      <a:r>
                        <a:rPr lang="en-US" sz="2000" b="1" u="none" strike="noStrike" dirty="0">
                          <a:effectLst/>
                        </a:rPr>
                        <a:t>Framingham CVD</a:t>
                      </a:r>
                      <a:endParaRPr lang="en-US" sz="2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91365186"/>
                  </a:ext>
                </a:extLst>
              </a:tr>
              <a:tr h="301140">
                <a:tc>
                  <a:txBody>
                    <a:bodyPr/>
                    <a:lstStyle/>
                    <a:p>
                      <a:pPr algn="l" fontAlgn="ctr"/>
                      <a:r>
                        <a:rPr lang="en-US" sz="2000" u="none" strike="noStrike" dirty="0">
                          <a:effectLst/>
                        </a:rPr>
                        <a:t>    Women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809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4.4 (1.5,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4.43</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0.6 (0.4, 1.2)</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0.815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3.35</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0.0673</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5327068"/>
                  </a:ext>
                </a:extLst>
              </a:tr>
              <a:tr h="301140">
                <a:tc>
                  <a:txBody>
                    <a:bodyPr/>
                    <a:lstStyle/>
                    <a:p>
                      <a:pPr algn="l" fontAlgn="ctr"/>
                      <a:r>
                        <a:rPr lang="en-US" sz="2000" u="none" strike="noStrike" dirty="0">
                          <a:effectLst/>
                        </a:rPr>
                        <a:t>    Men</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7111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3.8 (1.4, 5.0)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120</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5.21</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1.5 (0.9, 2.9)</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0.728</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5.68</a:t>
                      </a:r>
                      <a:endParaRPr lang="en-US" sz="2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000" u="none" strike="noStrike" dirty="0">
                          <a:effectLst/>
                        </a:rPr>
                        <a:t>0.5771</a:t>
                      </a:r>
                      <a:endParaRPr lang="en-US" sz="2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04544244"/>
                  </a:ext>
                </a:extLst>
              </a:tr>
            </a:tbl>
          </a:graphicData>
        </a:graphic>
      </p:graphicFrame>
      <p:pic>
        <p:nvPicPr>
          <p:cNvPr id="13" name="Picture 12" descr="A screenshot of a cell phone&#10;&#10;Description automatically generated">
            <a:extLst>
              <a:ext uri="{FF2B5EF4-FFF2-40B4-BE49-F238E27FC236}">
                <a16:creationId xmlns:a16="http://schemas.microsoft.com/office/drawing/2014/main" id="{3E166FE5-88EB-4D02-B704-76790F9398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66568" y="4736893"/>
            <a:ext cx="7830527" cy="4833621"/>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23561441-E2EA-47E6-A0D4-779DFA77A6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77566" y="15886215"/>
            <a:ext cx="7819529" cy="4743932"/>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B79B074-5C78-4008-BB56-293745B2CF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66572" y="20792253"/>
            <a:ext cx="7830523" cy="4848326"/>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15C51EA1-6A54-45B1-803E-A8EB438670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141139" y="4738953"/>
            <a:ext cx="7830525" cy="4831561"/>
          </a:xfrm>
          <a:prstGeom prst="rect">
            <a:avLst/>
          </a:prstGeom>
        </p:spPr>
      </p:pic>
      <p:pic>
        <p:nvPicPr>
          <p:cNvPr id="32" name="Picture 31" descr="A screenshot of a cell phone&#10;&#10;Description automatically generated">
            <a:extLst>
              <a:ext uri="{FF2B5EF4-FFF2-40B4-BE49-F238E27FC236}">
                <a16:creationId xmlns:a16="http://schemas.microsoft.com/office/drawing/2014/main" id="{108BA7B4-FEAF-4F6A-869E-6158AB2E28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41142" y="15860134"/>
            <a:ext cx="7830522" cy="4781382"/>
          </a:xfrm>
          <a:prstGeom prst="rect">
            <a:avLst/>
          </a:prstGeom>
        </p:spPr>
      </p:pic>
      <p:pic>
        <p:nvPicPr>
          <p:cNvPr id="40" name="Picture 39" descr="A screenshot of a cell phone&#10;&#10;Description automatically generated">
            <a:extLst>
              <a:ext uri="{FF2B5EF4-FFF2-40B4-BE49-F238E27FC236}">
                <a16:creationId xmlns:a16="http://schemas.microsoft.com/office/drawing/2014/main" id="{D24722CE-DADF-4F27-BBD1-48452F5360C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41138" y="9720129"/>
            <a:ext cx="7819529" cy="4848325"/>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4009C097-09C2-444D-81F3-F9C61EFF2DE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41138" y="20794417"/>
            <a:ext cx="7819529" cy="4818361"/>
          </a:xfrm>
          <a:prstGeom prst="rect">
            <a:avLst/>
          </a:prstGeom>
        </p:spPr>
      </p:pic>
      <p:pic>
        <p:nvPicPr>
          <p:cNvPr id="54" name="Picture 53" descr="A screenshot of a cell phone&#10;&#10;Description automatically generated">
            <a:extLst>
              <a:ext uri="{FF2B5EF4-FFF2-40B4-BE49-F238E27FC236}">
                <a16:creationId xmlns:a16="http://schemas.microsoft.com/office/drawing/2014/main" id="{3F6C3BBF-E937-4B5D-BD3F-88A0D65F62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66573" y="9724427"/>
            <a:ext cx="7830522" cy="4848325"/>
          </a:xfrm>
          <a:prstGeom prst="rect">
            <a:avLst/>
          </a:prstGeom>
        </p:spPr>
      </p:pic>
      <p:graphicFrame>
        <p:nvGraphicFramePr>
          <p:cNvPr id="55" name="Table 54">
            <a:extLst>
              <a:ext uri="{FF2B5EF4-FFF2-40B4-BE49-F238E27FC236}">
                <a16:creationId xmlns:a16="http://schemas.microsoft.com/office/drawing/2014/main" id="{6BB2D571-C5A4-4F50-99B4-C56D0D152F3C}"/>
              </a:ext>
            </a:extLst>
          </p:cNvPr>
          <p:cNvGraphicFramePr>
            <a:graphicFrameLocks noGrp="1"/>
          </p:cNvGraphicFramePr>
          <p:nvPr>
            <p:extLst>
              <p:ext uri="{D42A27DB-BD31-4B8C-83A1-F6EECF244321}">
                <p14:modId xmlns:p14="http://schemas.microsoft.com/office/powerpoint/2010/main" val="2413554929"/>
              </p:ext>
            </p:extLst>
          </p:nvPr>
        </p:nvGraphicFramePr>
        <p:xfrm>
          <a:off x="11374702" y="4227020"/>
          <a:ext cx="14156927" cy="6278880"/>
        </p:xfrm>
        <a:graphic>
          <a:graphicData uri="http://schemas.openxmlformats.org/drawingml/2006/table">
            <a:tbl>
              <a:tblPr>
                <a:tableStyleId>{5C22544A-7EE6-4342-B048-85BDC9FD1C3A}</a:tableStyleId>
              </a:tblPr>
              <a:tblGrid>
                <a:gridCol w="7894570">
                  <a:extLst>
                    <a:ext uri="{9D8B030D-6E8A-4147-A177-3AD203B41FA5}">
                      <a16:colId xmlns:a16="http://schemas.microsoft.com/office/drawing/2014/main" val="2052777253"/>
                    </a:ext>
                  </a:extLst>
                </a:gridCol>
                <a:gridCol w="3164489">
                  <a:extLst>
                    <a:ext uri="{9D8B030D-6E8A-4147-A177-3AD203B41FA5}">
                      <a16:colId xmlns:a16="http://schemas.microsoft.com/office/drawing/2014/main" val="3760762586"/>
                    </a:ext>
                  </a:extLst>
                </a:gridCol>
                <a:gridCol w="3097868">
                  <a:extLst>
                    <a:ext uri="{9D8B030D-6E8A-4147-A177-3AD203B41FA5}">
                      <a16:colId xmlns:a16="http://schemas.microsoft.com/office/drawing/2014/main" val="947387270"/>
                    </a:ext>
                  </a:extLst>
                </a:gridCol>
              </a:tblGrid>
              <a:tr h="366963">
                <a:tc>
                  <a:txBody>
                    <a:bodyPr/>
                    <a:lstStyle/>
                    <a:p>
                      <a:pPr algn="l" fontAlgn="b"/>
                      <a:endParaRPr lang="en-US" sz="2000" b="0" i="0" u="none" strike="noStrike" dirty="0">
                        <a:solidFill>
                          <a:srgbClr val="000000"/>
                        </a:solidFill>
                        <a:effectLst/>
                        <a:latin typeface="+mn-lt"/>
                      </a:endParaRPr>
                    </a:p>
                  </a:txBody>
                  <a:tcPr marL="0" marR="0" marT="0" marB="0" anchor="b"/>
                </a:tc>
                <a:tc>
                  <a:txBody>
                    <a:bodyPr/>
                    <a:lstStyle/>
                    <a:p>
                      <a:pPr marL="0" algn="ctr" defTabSz="4036710" rtl="0" eaLnBrk="1" fontAlgn="b" latinLnBrk="0" hangingPunct="1"/>
                      <a:r>
                        <a:rPr lang="en-US" sz="3200" b="1" u="none" strike="noStrike" kern="1200" dirty="0">
                          <a:solidFill>
                            <a:srgbClr val="FF0000"/>
                          </a:solidFill>
                          <a:effectLst/>
                          <a:latin typeface="+mn-lt"/>
                          <a:ea typeface="+mn-ea"/>
                          <a:cs typeface="+mn-cs"/>
                        </a:rPr>
                        <a:t>Partners</a:t>
                      </a:r>
                    </a:p>
                  </a:txBody>
                  <a:tcPr marL="0" marR="0" marT="0" marB="0" anchor="b"/>
                </a:tc>
                <a:tc>
                  <a:txBody>
                    <a:bodyPr/>
                    <a:lstStyle/>
                    <a:p>
                      <a:pPr marL="0" algn="ctr" defTabSz="4036710" rtl="0" eaLnBrk="1" fontAlgn="b" latinLnBrk="0" hangingPunct="1"/>
                      <a:r>
                        <a:rPr lang="en-US" sz="3200" b="1" u="none" strike="noStrike" kern="1200" dirty="0">
                          <a:solidFill>
                            <a:srgbClr val="FF0000"/>
                          </a:solidFill>
                          <a:effectLst/>
                          <a:latin typeface="+mn-lt"/>
                          <a:ea typeface="+mn-ea"/>
                          <a:cs typeface="+mn-cs"/>
                        </a:rPr>
                        <a:t>KPNC</a:t>
                      </a:r>
                    </a:p>
                  </a:txBody>
                  <a:tcPr marL="0" marR="0" marT="0" marB="0" anchor="b"/>
                </a:tc>
                <a:extLst>
                  <a:ext uri="{0D108BD9-81ED-4DB2-BD59-A6C34878D82A}">
                    <a16:rowId xmlns:a16="http://schemas.microsoft.com/office/drawing/2014/main" val="1442016591"/>
                  </a:ext>
                </a:extLst>
              </a:tr>
              <a:tr h="300598">
                <a:tc>
                  <a:txBody>
                    <a:bodyPr/>
                    <a:lstStyle/>
                    <a:p>
                      <a:pPr algn="l" fontAlgn="b"/>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(N=2185)</a:t>
                      </a:r>
                      <a:endParaRPr lang="en-US" sz="2000" b="1"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(N=7938)</a:t>
                      </a:r>
                      <a:endParaRPr lang="en-US" sz="20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6813574"/>
                  </a:ext>
                </a:extLst>
              </a:tr>
              <a:tr h="300598">
                <a:tc>
                  <a:txBody>
                    <a:bodyPr/>
                    <a:lstStyle/>
                    <a:p>
                      <a:pPr algn="l" fontAlgn="b"/>
                      <a:r>
                        <a:rPr lang="en-US" sz="2000" u="none" strike="noStrike" dirty="0">
                          <a:effectLst/>
                          <a:latin typeface="+mn-lt"/>
                        </a:rPr>
                        <a:t>Age (yrs) - mean+/-SD</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44.1 ± 8.1</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46.0 ±8.9</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1130409"/>
                  </a:ext>
                </a:extLst>
              </a:tr>
              <a:tr h="300598">
                <a:tc>
                  <a:txBody>
                    <a:bodyPr/>
                    <a:lstStyle/>
                    <a:p>
                      <a:pPr algn="l" fontAlgn="b"/>
                      <a:r>
                        <a:rPr lang="en-US" sz="2000" u="none" strike="noStrike" dirty="0">
                          <a:effectLst/>
                          <a:latin typeface="+mn-lt"/>
                        </a:rPr>
                        <a:t>Female - %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24.2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10.2</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647573831"/>
                  </a:ext>
                </a:extLst>
              </a:tr>
              <a:tr h="300598">
                <a:tc>
                  <a:txBody>
                    <a:bodyPr/>
                    <a:lstStyle/>
                    <a:p>
                      <a:pPr algn="l" fontAlgn="b"/>
                      <a:r>
                        <a:rPr lang="en-US" sz="2000" u="none" strike="noStrike" dirty="0">
                          <a:effectLst/>
                          <a:latin typeface="+mn-lt"/>
                        </a:rPr>
                        <a:t>Race/ethnicity - % </a:t>
                      </a:r>
                      <a:endParaRPr lang="en-US" sz="2000" b="0" i="0" u="none" strike="noStrike" dirty="0">
                        <a:solidFill>
                          <a:srgbClr val="000000"/>
                        </a:solidFill>
                        <a:effectLst/>
                        <a:latin typeface="+mn-lt"/>
                      </a:endParaRPr>
                    </a:p>
                  </a:txBody>
                  <a:tcPr marL="0" marR="0" marT="0" marB="0" anchor="b"/>
                </a:tc>
                <a:tc>
                  <a:txBody>
                    <a:bodyPr/>
                    <a:lstStyle/>
                    <a:p>
                      <a:pPr algn="ctr" fontAlgn="b"/>
                      <a:endParaRPr lang="en-US" sz="2000" b="0" i="0" u="none" strike="noStrike" dirty="0">
                        <a:solidFill>
                          <a:srgbClr val="000000"/>
                        </a:solidFill>
                        <a:effectLst/>
                        <a:latin typeface="+mn-lt"/>
                      </a:endParaRPr>
                    </a:p>
                  </a:txBody>
                  <a:tcPr marL="0" marR="0" marT="0" marB="0" anchor="b"/>
                </a:tc>
                <a:tc>
                  <a:txBody>
                    <a:bodyPr/>
                    <a:lstStyle/>
                    <a:p>
                      <a:pPr algn="ctr" fontAlgn="b"/>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410514651"/>
                  </a:ext>
                </a:extLst>
              </a:tr>
              <a:tr h="300598">
                <a:tc>
                  <a:txBody>
                    <a:bodyPr/>
                    <a:lstStyle/>
                    <a:p>
                      <a:pPr algn="l" fontAlgn="b"/>
                      <a:r>
                        <a:rPr lang="en-US" sz="2000" u="none" strike="noStrike" dirty="0">
                          <a:effectLst/>
                          <a:latin typeface="+mn-lt"/>
                        </a:rPr>
                        <a:t>     White</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50.8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52.2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435644763"/>
                  </a:ext>
                </a:extLst>
              </a:tr>
              <a:tr h="300598">
                <a:tc>
                  <a:txBody>
                    <a:bodyPr/>
                    <a:lstStyle/>
                    <a:p>
                      <a:pPr algn="l" fontAlgn="b"/>
                      <a:r>
                        <a:rPr lang="en-US" sz="2000" u="none" strike="noStrike" dirty="0">
                          <a:effectLst/>
                          <a:latin typeface="+mn-lt"/>
                        </a:rPr>
                        <a:t>     Black</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26.5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14.9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929491569"/>
                  </a:ext>
                </a:extLst>
              </a:tr>
              <a:tr h="300598">
                <a:tc>
                  <a:txBody>
                    <a:bodyPr/>
                    <a:lstStyle/>
                    <a:p>
                      <a:pPr algn="l" fontAlgn="b"/>
                      <a:r>
                        <a:rPr lang="en-US" sz="2000" u="none" strike="noStrike" dirty="0">
                          <a:effectLst/>
                          <a:latin typeface="+mn-lt"/>
                        </a:rPr>
                        <a:t>     Hispanic</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12.7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18.5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495881362"/>
                  </a:ext>
                </a:extLst>
              </a:tr>
              <a:tr h="300598">
                <a:tc>
                  <a:txBody>
                    <a:bodyPr/>
                    <a:lstStyle/>
                    <a:p>
                      <a:pPr algn="l" fontAlgn="b"/>
                      <a:r>
                        <a:rPr lang="en-US" sz="2000" u="none" strike="noStrike" dirty="0">
                          <a:effectLst/>
                          <a:latin typeface="+mn-lt"/>
                        </a:rPr>
                        <a:t>     Other/Unknown</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10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14.4</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605503618"/>
                  </a:ext>
                </a:extLst>
              </a:tr>
              <a:tr h="300598">
                <a:tc>
                  <a:txBody>
                    <a:bodyPr/>
                    <a:lstStyle/>
                    <a:p>
                      <a:pPr algn="l" fontAlgn="b"/>
                      <a:r>
                        <a:rPr lang="en-US" sz="2000" u="none" strike="noStrike" dirty="0">
                          <a:effectLst/>
                          <a:latin typeface="+mn-lt"/>
                        </a:rPr>
                        <a:t>Cohort entry year - median (Q1, Q3)</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b="0" i="0" u="none" strike="noStrike" dirty="0">
                          <a:solidFill>
                            <a:schemeClr val="tx1"/>
                          </a:solidFill>
                          <a:effectLst/>
                          <a:latin typeface="+mn-lt"/>
                        </a:rPr>
                        <a:t>2006</a:t>
                      </a:r>
                      <a:r>
                        <a:rPr lang="en-US" sz="2000" b="0" i="0" u="none" strike="noStrike" baseline="0" dirty="0">
                          <a:solidFill>
                            <a:schemeClr val="tx1"/>
                          </a:solidFill>
                          <a:effectLst/>
                          <a:latin typeface="+mn-lt"/>
                        </a:rPr>
                        <a:t> (2002, 2010)</a:t>
                      </a:r>
                      <a:endParaRPr lang="en-US" sz="2000" b="0" i="0" u="none" strike="noStrike" dirty="0">
                        <a:solidFill>
                          <a:schemeClr val="tx1"/>
                        </a:solidFill>
                        <a:effectLst/>
                        <a:latin typeface="+mn-lt"/>
                      </a:endParaRPr>
                    </a:p>
                  </a:txBody>
                  <a:tcPr marL="0" marR="0" marT="0" marB="0" anchor="b"/>
                </a:tc>
                <a:tc>
                  <a:txBody>
                    <a:bodyPr/>
                    <a:lstStyle/>
                    <a:p>
                      <a:pPr algn="ctr" fontAlgn="b"/>
                      <a:r>
                        <a:rPr lang="en-US" sz="2000" u="none" strike="noStrike" dirty="0">
                          <a:effectLst/>
                          <a:latin typeface="+mn-lt"/>
                        </a:rPr>
                        <a:t>2010 (2007, 2014)</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347803248"/>
                  </a:ext>
                </a:extLst>
              </a:tr>
              <a:tr h="300598">
                <a:tc>
                  <a:txBody>
                    <a:bodyPr/>
                    <a:lstStyle/>
                    <a:p>
                      <a:pPr algn="l" fontAlgn="b"/>
                      <a:r>
                        <a:rPr lang="en-US" sz="2000" u="none" strike="noStrike" dirty="0">
                          <a:effectLst/>
                          <a:latin typeface="+mn-lt"/>
                        </a:rPr>
                        <a:t>Total cholesterol (mg/dL) - mean+/-SD</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174.6 ± 50</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183.6 ±42.3</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48982185"/>
                  </a:ext>
                </a:extLst>
              </a:tr>
              <a:tr h="300598">
                <a:tc>
                  <a:txBody>
                    <a:bodyPr/>
                    <a:lstStyle/>
                    <a:p>
                      <a:pPr algn="l" fontAlgn="b"/>
                      <a:r>
                        <a:rPr lang="en-US" sz="2000" u="none" strike="noStrike" dirty="0">
                          <a:effectLst/>
                          <a:latin typeface="+mn-lt"/>
                        </a:rPr>
                        <a:t>HDL cholesterol (mg/dL) - mean+/-SD</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42.3 ± 15.8</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44.4 ±13.6</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07086262"/>
                  </a:ext>
                </a:extLst>
              </a:tr>
              <a:tr h="300598">
                <a:tc>
                  <a:txBody>
                    <a:bodyPr/>
                    <a:lstStyle/>
                    <a:p>
                      <a:pPr algn="l" fontAlgn="b"/>
                      <a:r>
                        <a:rPr lang="en-US" sz="2000" u="none" strike="noStrike" dirty="0">
                          <a:effectLst/>
                          <a:latin typeface="+mn-lt"/>
                        </a:rPr>
                        <a:t>Systolic blood pressure – mean+/-SD</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123 ± 16.4</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123.5 ±14.9</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179471714"/>
                  </a:ext>
                </a:extLst>
              </a:tr>
              <a:tr h="300598">
                <a:tc>
                  <a:txBody>
                    <a:bodyPr/>
                    <a:lstStyle/>
                    <a:p>
                      <a:pPr algn="l" fontAlgn="b"/>
                      <a:r>
                        <a:rPr lang="en-US" sz="2000" u="none" strike="noStrike" dirty="0">
                          <a:effectLst/>
                          <a:latin typeface="+mn-lt"/>
                        </a:rPr>
                        <a:t>Antihypertensive medication - %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27.7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26.7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270438562"/>
                  </a:ext>
                </a:extLst>
              </a:tr>
              <a:tr h="300598">
                <a:tc>
                  <a:txBody>
                    <a:bodyPr/>
                    <a:lstStyle/>
                    <a:p>
                      <a:pPr algn="l" fontAlgn="b"/>
                      <a:r>
                        <a:rPr lang="en-US" sz="2000" u="none" strike="noStrike" dirty="0">
                          <a:effectLst/>
                          <a:latin typeface="+mn-lt"/>
                        </a:rPr>
                        <a:t>Smoking - %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43.8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20.9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791407987"/>
                  </a:ext>
                </a:extLst>
              </a:tr>
              <a:tr h="300598">
                <a:tc>
                  <a:txBody>
                    <a:bodyPr/>
                    <a:lstStyle/>
                    <a:p>
                      <a:pPr algn="l" fontAlgn="b"/>
                      <a:r>
                        <a:rPr lang="en-US" sz="2000" u="none" strike="noStrike" dirty="0">
                          <a:effectLst/>
                          <a:latin typeface="+mn-lt"/>
                        </a:rPr>
                        <a:t>Diabetes - </a:t>
                      </a:r>
                      <a:r>
                        <a:rPr lang="en-US" sz="2000" u="none" strike="noStrike">
                          <a:effectLst/>
                          <a:latin typeface="+mn-lt"/>
                        </a:rPr>
                        <a:t>%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8.2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5.7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264293921"/>
                  </a:ext>
                </a:extLst>
              </a:tr>
              <a:tr h="300598">
                <a:tc>
                  <a:txBody>
                    <a:bodyPr/>
                    <a:lstStyle/>
                    <a:p>
                      <a:pPr algn="l" fontAlgn="b"/>
                      <a:r>
                        <a:rPr lang="en-US" sz="2000" u="none" strike="noStrike" dirty="0">
                          <a:effectLst/>
                          <a:latin typeface="+mn-lt"/>
                        </a:rPr>
                        <a:t>CD4 count - median (Q1, Q3)</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437 (262, 657)</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509 (333, 703)</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702217452"/>
                  </a:ext>
                </a:extLst>
              </a:tr>
              <a:tr h="300598">
                <a:tc>
                  <a:txBody>
                    <a:bodyPr/>
                    <a:lstStyle/>
                    <a:p>
                      <a:pPr algn="l" fontAlgn="b"/>
                      <a:r>
                        <a:rPr lang="en-US" sz="2000" u="none" strike="noStrike" dirty="0">
                          <a:effectLst/>
                          <a:latin typeface="+mn-lt"/>
                        </a:rPr>
                        <a:t>CD4 count &lt; 200 cells/mm3 - %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17.8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10.6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784852850"/>
                  </a:ext>
                </a:extLst>
              </a:tr>
              <a:tr h="300598">
                <a:tc>
                  <a:txBody>
                    <a:bodyPr/>
                    <a:lstStyle/>
                    <a:p>
                      <a:pPr algn="l" fontAlgn="b"/>
                      <a:r>
                        <a:rPr lang="pt-BR" sz="2000" u="none" strike="noStrike" dirty="0">
                          <a:effectLst/>
                          <a:latin typeface="+mn-lt"/>
                        </a:rPr>
                        <a:t>HIV viral load &lt; 400 copies/mL - % </a:t>
                      </a:r>
                      <a:endParaRPr lang="pt-BR"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47.8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74.0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08095764"/>
                  </a:ext>
                </a:extLst>
              </a:tr>
              <a:tr h="300598">
                <a:tc>
                  <a:txBody>
                    <a:bodyPr/>
                    <a:lstStyle/>
                    <a:p>
                      <a:pPr algn="l" fontAlgn="b"/>
                      <a:r>
                        <a:rPr lang="en-US" sz="2000" u="none" strike="noStrike" dirty="0">
                          <a:effectLst/>
                          <a:latin typeface="+mn-lt"/>
                        </a:rPr>
                        <a:t>ART use - %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79.2 </a:t>
                      </a:r>
                      <a:endParaRPr lang="en-US" sz="2000" b="0" i="0" u="none" strike="noStrike" dirty="0">
                        <a:solidFill>
                          <a:srgbClr val="000000"/>
                        </a:solidFill>
                        <a:effectLst/>
                        <a:latin typeface="+mn-lt"/>
                      </a:endParaRPr>
                    </a:p>
                  </a:txBody>
                  <a:tcPr marL="0" marR="0" marT="0" marB="0" anchor="b"/>
                </a:tc>
                <a:tc>
                  <a:txBody>
                    <a:bodyPr/>
                    <a:lstStyle/>
                    <a:p>
                      <a:pPr algn="ctr" fontAlgn="b"/>
                      <a:r>
                        <a:rPr lang="en-US" sz="2000" u="none" strike="noStrike" dirty="0">
                          <a:effectLst/>
                          <a:latin typeface="+mn-lt"/>
                        </a:rPr>
                        <a:t>81.6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47568944"/>
                  </a:ext>
                </a:extLst>
              </a:tr>
            </a:tbl>
          </a:graphicData>
        </a:graphic>
      </p:graphicFrame>
      <p:sp>
        <p:nvSpPr>
          <p:cNvPr id="41" name="Rectangle 1">
            <a:extLst>
              <a:ext uri="{FF2B5EF4-FFF2-40B4-BE49-F238E27FC236}">
                <a16:creationId xmlns:a16="http://schemas.microsoft.com/office/drawing/2014/main" id="{3438618E-E3FF-4242-9D3F-B37ECB151CA6}"/>
              </a:ext>
            </a:extLst>
          </p:cNvPr>
          <p:cNvSpPr>
            <a:spLocks noChangeArrowheads="1"/>
          </p:cNvSpPr>
          <p:nvPr/>
        </p:nvSpPr>
        <p:spPr bwMode="auto">
          <a:xfrm>
            <a:off x="691217" y="3644854"/>
            <a:ext cx="10056876"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BACKGROUND</a:t>
            </a:r>
          </a:p>
        </p:txBody>
      </p:sp>
      <p:sp>
        <p:nvSpPr>
          <p:cNvPr id="43" name="Rectangle 1">
            <a:extLst>
              <a:ext uri="{FF2B5EF4-FFF2-40B4-BE49-F238E27FC236}">
                <a16:creationId xmlns:a16="http://schemas.microsoft.com/office/drawing/2014/main" id="{71517576-8975-46F1-98C4-AA632D1F0A72}"/>
              </a:ext>
            </a:extLst>
          </p:cNvPr>
          <p:cNvSpPr>
            <a:spLocks noChangeArrowheads="1"/>
          </p:cNvSpPr>
          <p:nvPr/>
        </p:nvSpPr>
        <p:spPr bwMode="auto">
          <a:xfrm>
            <a:off x="691217" y="7896467"/>
            <a:ext cx="10056876"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METHODS</a:t>
            </a:r>
          </a:p>
        </p:txBody>
      </p:sp>
      <p:sp>
        <p:nvSpPr>
          <p:cNvPr id="44" name="Rectangle 1">
            <a:extLst>
              <a:ext uri="{FF2B5EF4-FFF2-40B4-BE49-F238E27FC236}">
                <a16:creationId xmlns:a16="http://schemas.microsoft.com/office/drawing/2014/main" id="{AF336F1D-C5B7-4DB0-A726-069D13A84FDC}"/>
              </a:ext>
            </a:extLst>
          </p:cNvPr>
          <p:cNvSpPr>
            <a:spLocks noChangeArrowheads="1"/>
          </p:cNvSpPr>
          <p:nvPr/>
        </p:nvSpPr>
        <p:spPr bwMode="auto">
          <a:xfrm>
            <a:off x="691217" y="21735777"/>
            <a:ext cx="10056876"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RESULTS</a:t>
            </a:r>
          </a:p>
        </p:txBody>
      </p:sp>
      <p:sp>
        <p:nvSpPr>
          <p:cNvPr id="53" name="Rectangle 1">
            <a:extLst>
              <a:ext uri="{FF2B5EF4-FFF2-40B4-BE49-F238E27FC236}">
                <a16:creationId xmlns:a16="http://schemas.microsoft.com/office/drawing/2014/main" id="{4FF86497-37DC-435B-898E-B66B2FABE01F}"/>
              </a:ext>
            </a:extLst>
          </p:cNvPr>
          <p:cNvSpPr>
            <a:spLocks noChangeArrowheads="1"/>
          </p:cNvSpPr>
          <p:nvPr/>
        </p:nvSpPr>
        <p:spPr bwMode="auto">
          <a:xfrm>
            <a:off x="11374701" y="19854303"/>
            <a:ext cx="14156926"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STRENGTHS AND LIMITATIONS</a:t>
            </a:r>
          </a:p>
        </p:txBody>
      </p:sp>
      <p:sp>
        <p:nvSpPr>
          <p:cNvPr id="56" name="Rectangle 1">
            <a:extLst>
              <a:ext uri="{FF2B5EF4-FFF2-40B4-BE49-F238E27FC236}">
                <a16:creationId xmlns:a16="http://schemas.microsoft.com/office/drawing/2014/main" id="{4BE90106-994C-49E6-B841-C1E598AF4E2A}"/>
              </a:ext>
            </a:extLst>
          </p:cNvPr>
          <p:cNvSpPr>
            <a:spLocks noChangeArrowheads="1"/>
          </p:cNvSpPr>
          <p:nvPr/>
        </p:nvSpPr>
        <p:spPr bwMode="auto">
          <a:xfrm>
            <a:off x="11374701" y="24256761"/>
            <a:ext cx="14156926"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3200" b="1" dirty="0">
                <a:solidFill>
                  <a:srgbClr val="E72240"/>
                </a:solidFill>
              </a:rPr>
              <a:t>CONCLUSIONS</a:t>
            </a:r>
          </a:p>
        </p:txBody>
      </p:sp>
      <p:sp>
        <p:nvSpPr>
          <p:cNvPr id="57" name="Rectangle 1">
            <a:extLst>
              <a:ext uri="{FF2B5EF4-FFF2-40B4-BE49-F238E27FC236}">
                <a16:creationId xmlns:a16="http://schemas.microsoft.com/office/drawing/2014/main" id="{A7CB0AEC-AC1C-4333-A0B8-E807072143BB}"/>
              </a:ext>
            </a:extLst>
          </p:cNvPr>
          <p:cNvSpPr>
            <a:spLocks noChangeArrowheads="1"/>
          </p:cNvSpPr>
          <p:nvPr/>
        </p:nvSpPr>
        <p:spPr bwMode="auto">
          <a:xfrm>
            <a:off x="25977566" y="26903409"/>
            <a:ext cx="15994098" cy="43088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indent="0" defTabSz="525571" eaLnBrk="0" fontAlgn="base" hangingPunct="0">
              <a:lnSpc>
                <a:spcPct val="100000"/>
              </a:lnSpc>
              <a:spcBef>
                <a:spcPct val="0"/>
              </a:spcBef>
              <a:spcAft>
                <a:spcPct val="0"/>
              </a:spcAft>
              <a:buClrTx/>
              <a:buSzTx/>
              <a:buFontTx/>
              <a:buNone/>
              <a:tabLst/>
            </a:pPr>
            <a:r>
              <a:rPr lang="en-US" altLang="en-US" sz="2200" dirty="0"/>
              <a:t>Funding acknowledgement:</a:t>
            </a:r>
            <a:r>
              <a:rPr lang="en-US" sz="2200" dirty="0"/>
              <a:t> R01HL132786 (NHLBI)</a:t>
            </a:r>
            <a:endParaRPr lang="en-US" altLang="en-US" sz="2200" dirty="0"/>
          </a:p>
        </p:txBody>
      </p:sp>
      <p:pic>
        <p:nvPicPr>
          <p:cNvPr id="12" name="PEB0187 audio">
            <a:hlinkClick r:id="" action="ppaction://media"/>
            <a:extLst>
              <a:ext uri="{FF2B5EF4-FFF2-40B4-BE49-F238E27FC236}">
                <a16:creationId xmlns:a16="http://schemas.microsoft.com/office/drawing/2014/main" id="{8F9CC373-B7ED-44B9-B306-668C0940461C}"/>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1090850" y="25778067"/>
            <a:ext cx="869817" cy="869817"/>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5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7432</TotalTime>
  <Words>1410</Words>
  <Application>Microsoft Office PowerPoint</Application>
  <PresentationFormat>Custom</PresentationFormat>
  <Paragraphs>316</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Virginia Triant</cp:lastModifiedBy>
  <cp:revision>171</cp:revision>
  <cp:lastPrinted>2020-06-22T17:13:57Z</cp:lastPrinted>
  <dcterms:created xsi:type="dcterms:W3CDTF">2016-06-23T11:49:10Z</dcterms:created>
  <dcterms:modified xsi:type="dcterms:W3CDTF">2020-06-26T15:50:19Z</dcterms:modified>
</cp:coreProperties>
</file>